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2"/>
  </p:notesMasterIdLst>
  <p:sldIdLst>
    <p:sldId id="256" r:id="rId2"/>
    <p:sldId id="257" r:id="rId3"/>
    <p:sldId id="258" r:id="rId4"/>
    <p:sldId id="259" r:id="rId5"/>
    <p:sldId id="260" r:id="rId6"/>
    <p:sldId id="261" r:id="rId7"/>
    <p:sldId id="272" r:id="rId8"/>
    <p:sldId id="271" r:id="rId9"/>
    <p:sldId id="262" r:id="rId10"/>
    <p:sldId id="263" r:id="rId11"/>
    <p:sldId id="264" r:id="rId12"/>
    <p:sldId id="265" r:id="rId13"/>
    <p:sldId id="266"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4" r:id="rId44"/>
    <p:sldId id="298" r:id="rId45"/>
    <p:sldId id="305" r:id="rId46"/>
    <p:sldId id="306" r:id="rId47"/>
    <p:sldId id="299" r:id="rId48"/>
    <p:sldId id="300" r:id="rId49"/>
    <p:sldId id="301" r:id="rId50"/>
    <p:sldId id="302" r:id="rId51"/>
    <p:sldId id="303"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8136" autoAdjust="0"/>
  </p:normalViewPr>
  <p:slideViewPr>
    <p:cSldViewPr>
      <p:cViewPr>
        <p:scale>
          <a:sx n="86" d="100"/>
          <a:sy n="86" d="100"/>
        </p:scale>
        <p:origin x="-6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637EBF5-414D-4974-AD7C-C9B7ED077903}" type="datetimeFigureOut">
              <a:rPr lang="ar-IQ" smtClean="0"/>
              <a:t>20/05/1436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77CCFB6-5A9B-4F17-998D-37AE043002AD}"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677CCFB6-5A9B-4F17-998D-37AE043002AD}" type="slidenum">
              <a:rPr lang="ar-IQ" smtClean="0"/>
              <a:t>61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5390FD0-62B2-4772-B767-FD6B02B79F43}" type="datetimeFigureOut">
              <a:rPr lang="ar-IQ" smtClean="0"/>
              <a:pPr/>
              <a:t>20/05/1436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68D9E3F-5F6C-4C2D-9B0D-EC5475C417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390FD0-62B2-4772-B767-FD6B02B79F43}" type="datetimeFigureOut">
              <a:rPr lang="ar-IQ" smtClean="0"/>
              <a:pPr/>
              <a:t>20/05/1436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68D9E3F-5F6C-4C2D-9B0D-EC5475C417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57166"/>
            <a:ext cx="7772400" cy="5072097"/>
          </a:xfrm>
        </p:spPr>
        <p:txBody>
          <a:bodyPr>
            <a:noAutofit/>
          </a:bodyPr>
          <a:lstStyle/>
          <a:p>
            <a:pPr algn="l"/>
            <a:r>
              <a:rPr lang="en-US" sz="3200" dirty="0" smtClean="0"/>
              <a:t>Cattle </a:t>
            </a:r>
            <a:r>
              <a:rPr lang="en-US" sz="3200" dirty="0"/>
              <a:t>Management </a:t>
            </a:r>
            <a:br>
              <a:rPr lang="en-US" sz="3200" dirty="0"/>
            </a:br>
            <a:r>
              <a:rPr lang="en-US" sz="3200" dirty="0" smtClean="0"/>
              <a:t/>
            </a:r>
            <a:br>
              <a:rPr lang="en-US" sz="3200" dirty="0" smtClean="0"/>
            </a:br>
            <a:r>
              <a:rPr lang="en-US" sz="3200" dirty="0"/>
              <a:t/>
            </a:r>
            <a:br>
              <a:rPr lang="en-US" sz="3200" dirty="0"/>
            </a:br>
            <a:r>
              <a:rPr lang="en-US" sz="3200" b="1" i="1" u="sng" dirty="0" smtClean="0"/>
              <a:t> </a:t>
            </a:r>
            <a:r>
              <a:rPr lang="en-US" sz="3200" b="1" i="1" u="sng" dirty="0"/>
              <a:t>Cattle </a:t>
            </a:r>
            <a:r>
              <a:rPr lang="en-US" sz="3200" b="1" i="1" u="sng" dirty="0" smtClean="0"/>
              <a:t>track</a:t>
            </a:r>
            <a:r>
              <a:rPr lang="en-US" sz="3200" dirty="0" smtClean="0"/>
              <a:t/>
            </a:r>
            <a:br>
              <a:rPr lang="en-US" sz="3200" dirty="0" smtClean="0"/>
            </a:br>
            <a:r>
              <a:rPr lang="en-US" sz="3200" dirty="0" smtClean="0"/>
              <a:t>Class -----------------------------------Mammals  </a:t>
            </a:r>
            <a:r>
              <a:rPr lang="en-US" sz="3200" dirty="0"/>
              <a:t/>
            </a:r>
            <a:br>
              <a:rPr lang="en-US" sz="3200" dirty="0"/>
            </a:br>
            <a:r>
              <a:rPr lang="en-US" sz="3200" dirty="0" smtClean="0"/>
              <a:t>Order----------------------------------Ungulates </a:t>
            </a:r>
            <a:r>
              <a:rPr lang="en-US" sz="3200" dirty="0"/>
              <a:t/>
            </a:r>
            <a:br>
              <a:rPr lang="en-US" sz="3200" dirty="0"/>
            </a:br>
            <a:r>
              <a:rPr lang="en-US" sz="3200" dirty="0" smtClean="0"/>
              <a:t>Family----------------------------------Bovidae  </a:t>
            </a:r>
            <a:r>
              <a:rPr lang="en-US" sz="3200" dirty="0"/>
              <a:t/>
            </a:r>
            <a:br>
              <a:rPr lang="en-US" sz="3200" dirty="0"/>
            </a:br>
            <a:r>
              <a:rPr lang="en-US" sz="3200" dirty="0"/>
              <a:t>Genus-</a:t>
            </a:r>
            <a:r>
              <a:rPr lang="en-US" sz="3200" dirty="0" smtClean="0"/>
              <a:t>---------------------------------</a:t>
            </a:r>
            <a:r>
              <a:rPr lang="en-US" sz="3200" dirty="0" err="1" smtClean="0"/>
              <a:t>Bos</a:t>
            </a:r>
            <a:r>
              <a:rPr lang="en-US" sz="3200" dirty="0"/>
              <a:t/>
            </a:r>
            <a:br>
              <a:rPr lang="en-US" sz="3200" dirty="0"/>
            </a:br>
            <a:endParaRPr lang="ar-IQ" sz="3200" dirty="0"/>
          </a:p>
        </p:txBody>
      </p:sp>
      <p:sp>
        <p:nvSpPr>
          <p:cNvPr id="3" name="عنوان فرعي 2"/>
          <p:cNvSpPr>
            <a:spLocks noGrp="1"/>
          </p:cNvSpPr>
          <p:nvPr>
            <p:ph type="subTitle" idx="1"/>
          </p:nvPr>
        </p:nvSpPr>
        <p:spPr>
          <a:xfrm>
            <a:off x="1371600" y="4429132"/>
            <a:ext cx="6400800" cy="1209668"/>
          </a:xfrm>
        </p:spPr>
        <p:txBody>
          <a:bodyPr/>
          <a:lstStyle/>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buNone/>
            </a:pPr>
            <a:r>
              <a:rPr lang="en-US" b="1" i="1" dirty="0" smtClean="0"/>
              <a:t>Cattle are divided  according to geographical origin into :-</a:t>
            </a:r>
            <a:endParaRPr lang="en-US" dirty="0" smtClean="0"/>
          </a:p>
          <a:p>
            <a:pPr algn="l">
              <a:buNone/>
            </a:pPr>
            <a:r>
              <a:rPr lang="en-US" dirty="0" smtClean="0"/>
              <a:t>1-Europeanor cattle  or cattle of cold temperate region .</a:t>
            </a:r>
          </a:p>
          <a:p>
            <a:pPr algn="l">
              <a:buNone/>
            </a:pPr>
            <a:r>
              <a:rPr lang="en-US" dirty="0" smtClean="0"/>
              <a:t>2-Indian&amp;African cattle .</a:t>
            </a:r>
          </a:p>
          <a:p>
            <a:pPr algn="l"/>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buNone/>
            </a:pPr>
            <a:r>
              <a:rPr lang="en-US" b="1" i="1" dirty="0" smtClean="0"/>
              <a:t>Scientific term :-</a:t>
            </a:r>
            <a:endParaRPr lang="en-US" dirty="0" smtClean="0"/>
          </a:p>
          <a:p>
            <a:pPr algn="l">
              <a:buNone/>
            </a:pPr>
            <a:r>
              <a:rPr lang="en-US" b="1" dirty="0" smtClean="0"/>
              <a:t>Calf</a:t>
            </a:r>
            <a:r>
              <a:rPr lang="en-US" dirty="0" smtClean="0"/>
              <a:t> :-male or female from birth to the weaning </a:t>
            </a:r>
            <a:endParaRPr lang="ar-IQ" dirty="0"/>
          </a:p>
        </p:txBody>
      </p:sp>
      <p:pic>
        <p:nvPicPr>
          <p:cNvPr id="1026" name="Picture 2" descr="C:\Users\computer\Pictures\download (1).jpg"/>
          <p:cNvPicPr>
            <a:picLocks noChangeAspect="1" noChangeArrowheads="1"/>
          </p:cNvPicPr>
          <p:nvPr/>
        </p:nvPicPr>
        <p:blipFill>
          <a:blip r:embed="rId2" cstate="print"/>
          <a:srcRect/>
          <a:stretch>
            <a:fillRect/>
          </a:stretch>
        </p:blipFill>
        <p:spPr bwMode="auto">
          <a:xfrm>
            <a:off x="1071538" y="3071810"/>
            <a:ext cx="3000396" cy="321471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en-US" b="1" dirty="0" smtClean="0"/>
              <a:t>Bull calf </a:t>
            </a:r>
            <a:r>
              <a:rPr lang="en-US" dirty="0" smtClean="0"/>
              <a:t>:-male from birth until one year old .</a:t>
            </a:r>
          </a:p>
          <a:p>
            <a:endParaRPr lang="ar-IQ" dirty="0"/>
          </a:p>
        </p:txBody>
      </p:sp>
      <p:pic>
        <p:nvPicPr>
          <p:cNvPr id="2050" name="Picture 2" descr="C:\Users\computer\Pictures\images (2).jpg"/>
          <p:cNvPicPr>
            <a:picLocks noChangeAspect="1" noChangeArrowheads="1"/>
          </p:cNvPicPr>
          <p:nvPr/>
        </p:nvPicPr>
        <p:blipFill>
          <a:blip r:embed="rId2" cstate="print"/>
          <a:srcRect/>
          <a:stretch>
            <a:fillRect/>
          </a:stretch>
        </p:blipFill>
        <p:spPr bwMode="auto">
          <a:xfrm>
            <a:off x="2357422" y="2500306"/>
            <a:ext cx="3929090" cy="30003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Bull calf </a:t>
            </a:r>
            <a:r>
              <a:rPr lang="en-US" dirty="0" smtClean="0"/>
              <a:t>:-male from birth until one year old .</a:t>
            </a:r>
            <a:br>
              <a:rPr lang="en-US" dirty="0" smtClean="0"/>
            </a:br>
            <a:endParaRPr lang="ar-IQ" dirty="0"/>
          </a:p>
        </p:txBody>
      </p:sp>
      <p:pic>
        <p:nvPicPr>
          <p:cNvPr id="3074" name="Picture 2" descr="C:\Users\computer\Pictures\domino_bull_calf.jpg"/>
          <p:cNvPicPr>
            <a:picLocks noGrp="1" noChangeAspect="1" noChangeArrowheads="1"/>
          </p:cNvPicPr>
          <p:nvPr>
            <p:ph idx="1"/>
          </p:nvPr>
        </p:nvPicPr>
        <p:blipFill>
          <a:blip r:embed="rId2" cstate="print"/>
          <a:srcRect/>
          <a:stretch>
            <a:fillRect/>
          </a:stretch>
        </p:blipFill>
        <p:spPr bwMode="auto">
          <a:xfrm>
            <a:off x="1554691" y="1428736"/>
            <a:ext cx="6034617" cy="46434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en-US" b="1" dirty="0" smtClean="0"/>
              <a:t>Heifer calf </a:t>
            </a:r>
            <a:r>
              <a:rPr lang="en-US" dirty="0" smtClean="0"/>
              <a:t>:-female from birth until one year old .</a:t>
            </a:r>
          </a:p>
          <a:p>
            <a:endParaRPr lang="ar-IQ" dirty="0"/>
          </a:p>
        </p:txBody>
      </p:sp>
      <p:pic>
        <p:nvPicPr>
          <p:cNvPr id="4098" name="Picture 2" descr="C:\Users\computer\Pictures\orsfjerseyspringcalf.jpg"/>
          <p:cNvPicPr>
            <a:picLocks noChangeAspect="1" noChangeArrowheads="1"/>
          </p:cNvPicPr>
          <p:nvPr/>
        </p:nvPicPr>
        <p:blipFill>
          <a:blip r:embed="rId2" cstate="print"/>
          <a:srcRect/>
          <a:stretch>
            <a:fillRect/>
          </a:stretch>
        </p:blipFill>
        <p:spPr bwMode="auto">
          <a:xfrm>
            <a:off x="2928926" y="2357430"/>
            <a:ext cx="3357586" cy="28575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buNone/>
            </a:pPr>
            <a:r>
              <a:rPr lang="en-US" sz="2800" b="1" dirty="0" smtClean="0"/>
              <a:t>Heifer</a:t>
            </a:r>
            <a:r>
              <a:rPr lang="en-US" sz="2800" dirty="0" smtClean="0"/>
              <a:t>:-mature female ,old over one year &amp;no pregnant                </a:t>
            </a:r>
          </a:p>
          <a:p>
            <a:pPr>
              <a:buNone/>
            </a:pPr>
            <a:endParaRPr lang="en-US" sz="2800" dirty="0" smtClean="0"/>
          </a:p>
          <a:p>
            <a:endParaRPr lang="ar-IQ" sz="2800" dirty="0"/>
          </a:p>
        </p:txBody>
      </p:sp>
      <p:pic>
        <p:nvPicPr>
          <p:cNvPr id="5122" name="Picture 2" descr="C:\Users\computer\Pictures\images (3).jpg"/>
          <p:cNvPicPr>
            <a:picLocks noChangeAspect="1" noChangeArrowheads="1"/>
          </p:cNvPicPr>
          <p:nvPr/>
        </p:nvPicPr>
        <p:blipFill>
          <a:blip r:embed="rId2" cstate="print"/>
          <a:srcRect/>
          <a:stretch>
            <a:fillRect/>
          </a:stretch>
        </p:blipFill>
        <p:spPr bwMode="auto">
          <a:xfrm>
            <a:off x="2643174" y="2500306"/>
            <a:ext cx="4429156" cy="314327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a:buNone/>
            </a:pPr>
            <a:r>
              <a:rPr lang="en-US" sz="2800" b="1" dirty="0" smtClean="0"/>
              <a:t>    Cow </a:t>
            </a:r>
            <a:r>
              <a:rPr lang="en-US" sz="2800" dirty="0" smtClean="0"/>
              <a:t>:-mature female used in pregnant &amp;production.      </a:t>
            </a:r>
            <a:r>
              <a:rPr lang="ar-IQ" sz="2800" dirty="0" smtClean="0"/>
              <a:t>   </a:t>
            </a:r>
            <a:r>
              <a:rPr lang="en-US" sz="2800" dirty="0" smtClean="0"/>
              <a:t> </a:t>
            </a:r>
          </a:p>
          <a:p>
            <a:endParaRPr lang="ar-IQ" sz="2800" dirty="0"/>
          </a:p>
        </p:txBody>
      </p:sp>
      <p:pic>
        <p:nvPicPr>
          <p:cNvPr id="6146" name="Picture 2" descr="C:\Users\computer\Pictures\download (2).jpg"/>
          <p:cNvPicPr>
            <a:picLocks noChangeAspect="1" noChangeArrowheads="1"/>
          </p:cNvPicPr>
          <p:nvPr/>
        </p:nvPicPr>
        <p:blipFill>
          <a:blip r:embed="rId2" cstate="print"/>
          <a:srcRect/>
          <a:stretch>
            <a:fillRect/>
          </a:stretch>
        </p:blipFill>
        <p:spPr bwMode="auto">
          <a:xfrm>
            <a:off x="2500298" y="2428868"/>
            <a:ext cx="4071966" cy="30003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en-US" b="1" dirty="0" err="1" smtClean="0"/>
              <a:t>Stear</a:t>
            </a:r>
            <a:r>
              <a:rPr lang="en-US" b="1" dirty="0" smtClean="0"/>
              <a:t>-Bullock :-</a:t>
            </a:r>
            <a:r>
              <a:rPr lang="en-US" dirty="0" smtClean="0"/>
              <a:t>castrated bull over two years .</a:t>
            </a:r>
          </a:p>
          <a:p>
            <a:endParaRPr lang="ar-IQ" dirty="0"/>
          </a:p>
        </p:txBody>
      </p:sp>
      <p:pic>
        <p:nvPicPr>
          <p:cNvPr id="7170" name="Picture 2" descr="C:\Users\computer\Pictures\13HARLEM.JPG"/>
          <p:cNvPicPr>
            <a:picLocks noChangeAspect="1" noChangeArrowheads="1"/>
          </p:cNvPicPr>
          <p:nvPr/>
        </p:nvPicPr>
        <p:blipFill>
          <a:blip r:embed="rId2" cstate="print"/>
          <a:srcRect/>
          <a:stretch>
            <a:fillRect/>
          </a:stretch>
        </p:blipFill>
        <p:spPr bwMode="auto">
          <a:xfrm>
            <a:off x="2143108" y="2500306"/>
            <a:ext cx="5000660" cy="314327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ar-IQ" b="1" dirty="0" smtClean="0"/>
              <a:t>                           </a:t>
            </a:r>
            <a:r>
              <a:rPr lang="en-US" b="1" dirty="0" err="1" smtClean="0"/>
              <a:t>Buller</a:t>
            </a:r>
            <a:r>
              <a:rPr lang="en-US" b="1" dirty="0" smtClean="0"/>
              <a:t> </a:t>
            </a:r>
            <a:r>
              <a:rPr lang="en-US" dirty="0" smtClean="0"/>
              <a:t>:- cow in estrus cycle .</a:t>
            </a:r>
          </a:p>
          <a:p>
            <a:endParaRPr lang="ar-IQ" dirty="0"/>
          </a:p>
        </p:txBody>
      </p:sp>
      <p:pic>
        <p:nvPicPr>
          <p:cNvPr id="10242" name="Picture 2" descr="C:\Users\computer\Pictures\images (5).jpg"/>
          <p:cNvPicPr>
            <a:picLocks noChangeAspect="1" noChangeArrowheads="1"/>
          </p:cNvPicPr>
          <p:nvPr/>
        </p:nvPicPr>
        <p:blipFill>
          <a:blip r:embed="rId2" cstate="print"/>
          <a:srcRect/>
          <a:stretch>
            <a:fillRect/>
          </a:stretch>
        </p:blipFill>
        <p:spPr bwMode="auto">
          <a:xfrm>
            <a:off x="2500298" y="2571744"/>
            <a:ext cx="5000660" cy="307183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6" name="Picture 2" descr="C:\Users\computer\Pictures\1238.jpg"/>
          <p:cNvPicPr>
            <a:picLocks noGrp="1" noChangeAspect="1" noChangeArrowheads="1"/>
          </p:cNvPicPr>
          <p:nvPr>
            <p:ph idx="1"/>
          </p:nvPr>
        </p:nvPicPr>
        <p:blipFill>
          <a:blip r:embed="rId2" cstate="print"/>
          <a:srcRect/>
          <a:stretch>
            <a:fillRect/>
          </a:stretch>
        </p:blipFill>
        <p:spPr bwMode="auto">
          <a:xfrm>
            <a:off x="1214414" y="1643050"/>
            <a:ext cx="6572296" cy="428627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en-US" sz="2800" dirty="0"/>
              <a:t>This genus includes all type of cattle ,they are (3</a:t>
            </a:r>
            <a:r>
              <a:rPr lang="en-US" sz="2800"/>
              <a:t>)  </a:t>
            </a:r>
            <a:r>
              <a:rPr lang="en-US" sz="2800" smtClean="0"/>
              <a:t>types</a:t>
            </a:r>
          </a:p>
          <a:p>
            <a:pPr>
              <a:buNone/>
            </a:pPr>
            <a:endParaRPr lang="en-US" sz="2800" dirty="0"/>
          </a:p>
          <a:p>
            <a:pPr>
              <a:buNone/>
            </a:pPr>
            <a:r>
              <a:rPr lang="en-US" dirty="0"/>
              <a:t>1-Bos Taurus------include all European cattle </a:t>
            </a:r>
            <a:r>
              <a:rPr lang="en-US" dirty="0" smtClean="0"/>
              <a:t>       </a:t>
            </a:r>
            <a:endParaRPr lang="en-US" dirty="0"/>
          </a:p>
          <a:p>
            <a:pPr>
              <a:buNone/>
            </a:pPr>
            <a:r>
              <a:rPr lang="en-US" dirty="0"/>
              <a:t>2-Bos </a:t>
            </a:r>
            <a:r>
              <a:rPr lang="en-US" dirty="0" err="1"/>
              <a:t>indicus</a:t>
            </a:r>
            <a:r>
              <a:rPr lang="en-US" dirty="0"/>
              <a:t>-----include all Indian &amp;Asian cattle.</a:t>
            </a:r>
          </a:p>
          <a:p>
            <a:pPr>
              <a:buNone/>
            </a:pPr>
            <a:r>
              <a:rPr lang="en-US" dirty="0"/>
              <a:t>3-Bos Africans-----include all African cattle</a:t>
            </a:r>
            <a:r>
              <a:rPr lang="en-US" dirty="0" smtClean="0"/>
              <a:t>.           </a:t>
            </a:r>
            <a:endParaRPr lang="en-US" dirty="0"/>
          </a:p>
          <a:p>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62500" lnSpcReduction="20000"/>
          </a:bodyPr>
          <a:lstStyle/>
          <a:p>
            <a:pPr algn="l">
              <a:buNone/>
            </a:pPr>
            <a:r>
              <a:rPr lang="en-US" b="1" i="1" u="sng" dirty="0" smtClean="0"/>
              <a:t>Dairy  Herd  Management</a:t>
            </a:r>
            <a:endParaRPr lang="en-US" dirty="0" smtClean="0"/>
          </a:p>
          <a:p>
            <a:pPr algn="l">
              <a:buNone/>
            </a:pPr>
            <a:r>
              <a:rPr lang="en-US" b="1" dirty="0" smtClean="0"/>
              <a:t>Animal milk is economic unit ,feed on material unfit for human consumption and producer food necessary for human consumption with nutritional values &amp;high economic (milk and meat ) </a:t>
            </a:r>
            <a:r>
              <a:rPr lang="en-US" dirty="0" smtClean="0"/>
              <a:t>.   </a:t>
            </a:r>
          </a:p>
          <a:p>
            <a:pPr algn="l">
              <a:buNone/>
            </a:pPr>
            <a:r>
              <a:rPr lang="en-US" dirty="0" smtClean="0"/>
              <a:t> </a:t>
            </a:r>
          </a:p>
          <a:p>
            <a:pPr algn="l">
              <a:buNone/>
            </a:pPr>
            <a:r>
              <a:rPr lang="en-US" b="1" i="1" u="sng" dirty="0" smtClean="0"/>
              <a:t>Dairy cattle is of high importance for the following reasons :-</a:t>
            </a:r>
            <a:endParaRPr lang="en-US" dirty="0" smtClean="0"/>
          </a:p>
          <a:p>
            <a:pPr algn="l">
              <a:buNone/>
            </a:pPr>
            <a:r>
              <a:rPr lang="en-US" dirty="0" smtClean="0"/>
              <a:t>1-High capacity to absorption of a large amounts of fodder crops and other crop residues .</a:t>
            </a:r>
          </a:p>
          <a:p>
            <a:pPr algn="l">
              <a:buNone/>
            </a:pPr>
            <a:endParaRPr lang="ar-IQ" dirty="0" smtClean="0"/>
          </a:p>
          <a:p>
            <a:pPr algn="l">
              <a:buNone/>
            </a:pPr>
            <a:endParaRPr lang="en-US" dirty="0" smtClean="0"/>
          </a:p>
          <a:p>
            <a:pPr algn="l">
              <a:buNone/>
            </a:pPr>
            <a:r>
              <a:rPr lang="en-US" dirty="0" smtClean="0"/>
              <a:t>2-The balance between plant and animal farming  in term of the role of mutual between the earth &amp;the animal . </a:t>
            </a:r>
          </a:p>
          <a:p>
            <a:pPr algn="l">
              <a:buNone/>
            </a:pPr>
            <a:r>
              <a:rPr lang="en-US" dirty="0" smtClean="0"/>
              <a:t>  </a:t>
            </a:r>
          </a:p>
          <a:p>
            <a:pPr algn="l">
              <a:buNone/>
            </a:pPr>
            <a:r>
              <a:rPr lang="en-US" dirty="0" smtClean="0"/>
              <a:t>3-Estimated manufacturing to high food intake .</a:t>
            </a:r>
          </a:p>
          <a:p>
            <a:pPr algn="l">
              <a:buNone/>
            </a:pP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a:buNone/>
            </a:pPr>
            <a:r>
              <a:rPr lang="en-US" b="1" i="1" u="sng" dirty="0" smtClean="0"/>
              <a:t>Qualities of dairy cattle</a:t>
            </a:r>
            <a:endParaRPr lang="en-US" dirty="0" smtClean="0"/>
          </a:p>
          <a:p>
            <a:pPr algn="l">
              <a:buNone/>
            </a:pPr>
            <a:r>
              <a:rPr lang="en-US" dirty="0" smtClean="0"/>
              <a:t>It is divided into :- </a:t>
            </a:r>
          </a:p>
          <a:p>
            <a:pPr algn="l">
              <a:buNone/>
            </a:pPr>
            <a:r>
              <a:rPr lang="en-US" b="1" i="1" dirty="0" smtClean="0"/>
              <a:t>A-Formal qualities </a:t>
            </a:r>
            <a:r>
              <a:rPr lang="en-US" dirty="0" smtClean="0"/>
              <a:t> </a:t>
            </a:r>
          </a:p>
          <a:p>
            <a:pPr algn="l">
              <a:buNone/>
            </a:pPr>
            <a:r>
              <a:rPr lang="en-US" dirty="0" smtClean="0"/>
              <a:t>1-Udder large &amp;well-formed extended forward and the alliance more than extending it to the bottom .</a:t>
            </a:r>
          </a:p>
          <a:p>
            <a:pPr algn="l">
              <a:buNone/>
            </a:pPr>
            <a:r>
              <a:rPr lang="en-US" dirty="0" smtClean="0"/>
              <a:t>2-The emergence of vein milk and quality composition .</a:t>
            </a:r>
          </a:p>
          <a:p>
            <a:pPr algn="l">
              <a:buNone/>
            </a:pPr>
            <a:r>
              <a:rPr lang="en-US" dirty="0" smtClean="0"/>
              <a:t>3-Elongation of the body and the large size of the abdomen &amp;the appearance of bone pinworms .</a:t>
            </a:r>
          </a:p>
          <a:p>
            <a:pPr algn="l">
              <a:buNone/>
            </a:pPr>
            <a:r>
              <a:rPr lang="en-US" dirty="0" smtClean="0"/>
              <a:t>4-Slender neck &amp; head with harmony .</a:t>
            </a:r>
          </a:p>
          <a:p>
            <a:pPr algn="l">
              <a:buNone/>
            </a:pPr>
            <a:r>
              <a:rPr lang="en-US" dirty="0" smtClean="0"/>
              <a:t>5-Triangular shape and guided to the body caused by the presence of narrow shoulder &amp;the perimeter was ample and deep abdomen and rear quarters .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smtClean="0"/>
          </a:p>
          <a:p>
            <a:endParaRPr lang="ar-IQ" dirty="0"/>
          </a:p>
        </p:txBody>
      </p:sp>
      <p:pic>
        <p:nvPicPr>
          <p:cNvPr id="1026" name="Picture 2" descr="C:\Users\computer\Pictures\images (7).jpg"/>
          <p:cNvPicPr>
            <a:picLocks noChangeAspect="1" noChangeArrowheads="1"/>
          </p:cNvPicPr>
          <p:nvPr/>
        </p:nvPicPr>
        <p:blipFill>
          <a:blip r:embed="rId2" cstate="print"/>
          <a:srcRect/>
          <a:stretch>
            <a:fillRect/>
          </a:stretch>
        </p:blipFill>
        <p:spPr bwMode="auto">
          <a:xfrm>
            <a:off x="2571736" y="1857364"/>
            <a:ext cx="4429155" cy="342902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Milk vein</a:t>
            </a:r>
            <a:endParaRPr lang="ar-IQ" dirty="0"/>
          </a:p>
        </p:txBody>
      </p:sp>
      <p:pic>
        <p:nvPicPr>
          <p:cNvPr id="2050" name="Picture 2" descr="C:\Users\computer\Pictures\dairy-cow1.jpg"/>
          <p:cNvPicPr>
            <a:picLocks noGrp="1" noChangeAspect="1" noChangeArrowheads="1"/>
          </p:cNvPicPr>
          <p:nvPr>
            <p:ph idx="1"/>
          </p:nvPr>
        </p:nvPicPr>
        <p:blipFill>
          <a:blip r:embed="rId2" cstate="print"/>
          <a:srcRect/>
          <a:stretch>
            <a:fillRect/>
          </a:stretch>
        </p:blipFill>
        <p:spPr bwMode="auto">
          <a:xfrm>
            <a:off x="1514885" y="1600200"/>
            <a:ext cx="6114230" cy="4525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descr="C:\Users\computer\Pictures\download (2).jpg"/>
          <p:cNvPicPr>
            <a:picLocks noGrp="1" noChangeAspect="1" noChangeArrowheads="1"/>
          </p:cNvPicPr>
          <p:nvPr>
            <p:ph idx="1"/>
          </p:nvPr>
        </p:nvPicPr>
        <p:blipFill>
          <a:blip r:embed="rId2" cstate="print"/>
          <a:srcRect/>
          <a:stretch>
            <a:fillRect/>
          </a:stretch>
        </p:blipFill>
        <p:spPr bwMode="auto">
          <a:xfrm>
            <a:off x="2071670" y="2000240"/>
            <a:ext cx="6072230" cy="485776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098" name="Picture 2" descr="C:\Users\computer\Pictures\824797d2cbf34f97dfd7589e5657fa6b.jpg"/>
          <p:cNvPicPr>
            <a:picLocks noGrp="1" noChangeAspect="1" noChangeArrowheads="1"/>
          </p:cNvPicPr>
          <p:nvPr>
            <p:ph idx="1"/>
          </p:nvPr>
        </p:nvPicPr>
        <p:blipFill>
          <a:blip r:embed="rId2" cstate="print"/>
          <a:srcRect/>
          <a:stretch>
            <a:fillRect/>
          </a:stretch>
        </p:blipFill>
        <p:spPr bwMode="auto">
          <a:xfrm>
            <a:off x="2357422" y="2500306"/>
            <a:ext cx="4786346" cy="364333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071546"/>
            <a:ext cx="8229600" cy="5054617"/>
          </a:xfrm>
        </p:spPr>
        <p:txBody>
          <a:bodyPr>
            <a:normAutofit/>
          </a:bodyPr>
          <a:lstStyle/>
          <a:p>
            <a:pPr algn="l">
              <a:buNone/>
            </a:pPr>
            <a:r>
              <a:rPr lang="en-US" b="1" i="1" dirty="0" smtClean="0"/>
              <a:t>B-Productivity qualities   </a:t>
            </a:r>
            <a:endParaRPr lang="en-US" dirty="0" smtClean="0"/>
          </a:p>
          <a:p>
            <a:pPr algn="l">
              <a:buNone/>
            </a:pPr>
            <a:r>
              <a:rPr lang="en-US" dirty="0" smtClean="0"/>
              <a:t>More important than the formal </a:t>
            </a:r>
            <a:r>
              <a:rPr lang="en-US" smtClean="0"/>
              <a:t>qualities </a:t>
            </a:r>
            <a:r>
              <a:rPr lang="en-US" sz="2600" smtClean="0"/>
              <a:t>include.</a:t>
            </a:r>
            <a:endParaRPr lang="en-US" dirty="0" smtClean="0"/>
          </a:p>
          <a:p>
            <a:pPr algn="l">
              <a:buNone/>
            </a:pPr>
            <a:r>
              <a:rPr lang="en-US" dirty="0" smtClean="0"/>
              <a:t>1-Milk production .</a:t>
            </a:r>
          </a:p>
          <a:p>
            <a:pPr algn="l">
              <a:buNone/>
            </a:pPr>
            <a:r>
              <a:rPr lang="en-US" dirty="0" smtClean="0"/>
              <a:t>2-Fat%</a:t>
            </a:r>
          </a:p>
          <a:p>
            <a:pPr algn="l">
              <a:buNone/>
            </a:pPr>
            <a:r>
              <a:rPr lang="en-US" dirty="0" smtClean="0"/>
              <a:t>3-Age at birth .</a:t>
            </a:r>
          </a:p>
          <a:p>
            <a:pPr algn="l">
              <a:buNone/>
            </a:pPr>
            <a:r>
              <a:rPr lang="en-US" dirty="0" smtClean="0"/>
              <a:t>4-The length of the milking period and drought .</a:t>
            </a:r>
          </a:p>
          <a:p>
            <a:pPr algn="l">
              <a:buNone/>
            </a:pPr>
            <a:r>
              <a:rPr lang="en-US" dirty="0" smtClean="0"/>
              <a:t>5-Calm when milking .</a:t>
            </a:r>
          </a:p>
          <a:p>
            <a:pPr algn="l"/>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571480"/>
            <a:ext cx="8229600" cy="5554683"/>
          </a:xfrm>
        </p:spPr>
        <p:txBody>
          <a:bodyPr>
            <a:normAutofit fontScale="70000" lnSpcReduction="20000"/>
          </a:bodyPr>
          <a:lstStyle/>
          <a:p>
            <a:pPr algn="l">
              <a:buNone/>
            </a:pPr>
            <a:r>
              <a:rPr lang="en-US" b="1" i="1" dirty="0" smtClean="0"/>
              <a:t> </a:t>
            </a:r>
            <a:endParaRPr lang="en-US" dirty="0" smtClean="0"/>
          </a:p>
          <a:p>
            <a:pPr algn="ctr">
              <a:buNone/>
            </a:pPr>
            <a:r>
              <a:rPr lang="en-US" b="1" i="1" dirty="0" smtClean="0"/>
              <a:t>	Dairy cattle Breeds</a:t>
            </a:r>
            <a:endParaRPr lang="en-US" dirty="0" smtClean="0"/>
          </a:p>
          <a:p>
            <a:pPr algn="l">
              <a:buNone/>
            </a:pPr>
            <a:r>
              <a:rPr lang="en-US" b="1" dirty="0" smtClean="0"/>
              <a:t>	</a:t>
            </a:r>
          </a:p>
          <a:p>
            <a:pPr algn="l">
              <a:buNone/>
            </a:pPr>
            <a:r>
              <a:rPr lang="en-US" b="1" dirty="0" smtClean="0"/>
              <a:t>1-Holstein-Friesian</a:t>
            </a:r>
            <a:endParaRPr lang="en-US" dirty="0" smtClean="0"/>
          </a:p>
          <a:p>
            <a:pPr algn="l">
              <a:buNone/>
            </a:pPr>
            <a:r>
              <a:rPr lang="en-US" dirty="0" smtClean="0"/>
              <a:t>His Native to the northern parts of the eastern Netherlands</a:t>
            </a:r>
            <a:r>
              <a:rPr lang="ar-IQ" dirty="0" smtClean="0"/>
              <a:t> *  </a:t>
            </a:r>
            <a:r>
              <a:rPr lang="en-US" dirty="0" smtClean="0"/>
              <a:t>     </a:t>
            </a:r>
          </a:p>
          <a:p>
            <a:pPr algn="l">
              <a:buNone/>
            </a:pPr>
            <a:r>
              <a:rPr lang="ar-IQ" dirty="0" smtClean="0"/>
              <a:t>       </a:t>
            </a:r>
            <a:r>
              <a:rPr lang="en-US" dirty="0" smtClean="0"/>
              <a:t>The average weight at birth (35-45)kg .    </a:t>
            </a:r>
            <a:r>
              <a:rPr lang="ar-IQ" dirty="0" smtClean="0"/>
              <a:t>*     </a:t>
            </a:r>
            <a:endParaRPr lang="en-US" dirty="0" smtClean="0"/>
          </a:p>
          <a:p>
            <a:pPr algn="l">
              <a:buNone/>
            </a:pPr>
            <a:r>
              <a:rPr lang="ar-IQ" dirty="0" smtClean="0"/>
              <a:t>     </a:t>
            </a:r>
            <a:r>
              <a:rPr lang="en-US" dirty="0" smtClean="0"/>
              <a:t> *The average weight of female (600-700)kg and the bull(750-1000)kg .    </a:t>
            </a:r>
            <a:r>
              <a:rPr lang="ar-IQ" dirty="0" smtClean="0"/>
              <a:t>   </a:t>
            </a:r>
            <a:r>
              <a:rPr lang="en-US" dirty="0" smtClean="0"/>
              <a:t>      </a:t>
            </a:r>
          </a:p>
          <a:p>
            <a:pPr algn="l">
              <a:buNone/>
            </a:pPr>
            <a:r>
              <a:rPr lang="en-US" dirty="0" smtClean="0"/>
              <a:t> *The most common color is black &amp;white ,while the color red and                   White less .                                                                                        * The average of milk production (5000)kg at 305 days .</a:t>
            </a:r>
          </a:p>
          <a:p>
            <a:pPr algn="l">
              <a:buNone/>
            </a:pPr>
            <a:r>
              <a:rPr lang="en-US" dirty="0" smtClean="0"/>
              <a:t>*The Fat  is (3-5.8% ) .</a:t>
            </a:r>
          </a:p>
          <a:p>
            <a:pPr algn="l">
              <a:buNone/>
            </a:pPr>
            <a:r>
              <a:rPr lang="en-US" dirty="0" smtClean="0"/>
              <a:t> *The color of milk whiter than other breeds due to high efficiency in converting the yellow carotene into vitamin A .</a:t>
            </a:r>
            <a:r>
              <a:rPr lang="ar-IQ" dirty="0" smtClean="0"/>
              <a:t>    </a:t>
            </a:r>
            <a:r>
              <a:rPr lang="en-US" dirty="0" smtClean="0"/>
              <a:t>           </a:t>
            </a:r>
          </a:p>
          <a:p>
            <a:pPr algn="l">
              <a:buNone/>
            </a:pP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Holstein-Friesian</a:t>
            </a:r>
            <a:endParaRPr lang="ar-IQ" dirty="0"/>
          </a:p>
        </p:txBody>
      </p:sp>
      <p:pic>
        <p:nvPicPr>
          <p:cNvPr id="1026" name="Picture 2" descr="C:\Users\computer\Pictures\Cow-Breeds_447.jpe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Holstein-Friesian</a:t>
            </a:r>
            <a:endParaRPr lang="ar-IQ" dirty="0"/>
          </a:p>
        </p:txBody>
      </p:sp>
      <p:pic>
        <p:nvPicPr>
          <p:cNvPr id="2050" name="Picture 2" descr="C:\Users\computer\Pictures\images.jpg"/>
          <p:cNvPicPr>
            <a:picLocks noGrp="1" noChangeAspect="1" noChangeArrowheads="1"/>
          </p:cNvPicPr>
          <p:nvPr>
            <p:ph idx="1"/>
          </p:nvPr>
        </p:nvPicPr>
        <p:blipFill>
          <a:blip r:embed="rId2" cstate="print"/>
          <a:srcRect/>
          <a:stretch>
            <a:fillRect/>
          </a:stretch>
        </p:blipFill>
        <p:spPr bwMode="auto">
          <a:xfrm>
            <a:off x="2714612" y="1928802"/>
            <a:ext cx="4572032" cy="350046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buNone/>
            </a:pPr>
            <a:r>
              <a:rPr lang="en-US" dirty="0" smtClean="0"/>
              <a:t>Cattle are ruminants and have fixed hollow horns not branched and female  have udder consisting of (4)part and each part consist teat ,the male stated on the scrotum (4)nipples teats &amp;the cattle used in :-</a:t>
            </a:r>
          </a:p>
          <a:p>
            <a:pPr algn="l">
              <a:buNone/>
            </a:pPr>
            <a:r>
              <a:rPr lang="en-US" dirty="0" smtClean="0"/>
              <a:t>1-Milk production .</a:t>
            </a:r>
          </a:p>
          <a:p>
            <a:pPr algn="l">
              <a:buNone/>
            </a:pPr>
            <a:r>
              <a:rPr lang="en-US" dirty="0" smtClean="0"/>
              <a:t>2-Used in agriculture working .</a:t>
            </a:r>
          </a:p>
          <a:p>
            <a:pPr algn="l">
              <a:buNone/>
            </a:pPr>
            <a:r>
              <a:rPr lang="en-US" dirty="0" smtClean="0"/>
              <a:t>3-Meat production </a:t>
            </a: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2-The Jersey</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b="1" dirty="0" smtClean="0"/>
              <a:t>	</a:t>
            </a:r>
            <a:r>
              <a:rPr lang="en-US" dirty="0" smtClean="0"/>
              <a:t>* His  native in jersey island of British .</a:t>
            </a:r>
          </a:p>
          <a:p>
            <a:pPr algn="l">
              <a:buNone/>
            </a:pPr>
            <a:r>
              <a:rPr lang="ar-IQ" dirty="0" smtClean="0"/>
              <a:t>       </a:t>
            </a:r>
            <a:r>
              <a:rPr lang="en-US" dirty="0" smtClean="0"/>
              <a:t>The average weight at birth (25)kg.</a:t>
            </a:r>
            <a:r>
              <a:rPr lang="ar-IQ" dirty="0" smtClean="0"/>
              <a:t>*   </a:t>
            </a:r>
            <a:endParaRPr lang="en-US" dirty="0" smtClean="0"/>
          </a:p>
          <a:p>
            <a:pPr algn="l">
              <a:buNone/>
            </a:pPr>
            <a:r>
              <a:rPr lang="ar-IQ" dirty="0" smtClean="0"/>
              <a:t>     </a:t>
            </a:r>
            <a:r>
              <a:rPr lang="en-US" dirty="0" smtClean="0"/>
              <a:t>*The average weight of female (400)kg and the bull(400-600)kg .    </a:t>
            </a:r>
            <a:r>
              <a:rPr lang="ar-IQ" dirty="0" smtClean="0"/>
              <a:t>   </a:t>
            </a:r>
            <a:r>
              <a:rPr lang="en-US" dirty="0" smtClean="0"/>
              <a:t>      </a:t>
            </a:r>
          </a:p>
          <a:p>
            <a:pPr algn="l">
              <a:buNone/>
            </a:pPr>
            <a:r>
              <a:rPr lang="en-US" dirty="0" smtClean="0"/>
              <a:t>*The most common color is Brown yellow dun and found white spot.                                                        * The average of milk production( 2500)kg at 305 days .                                                                        *The Fat  is </a:t>
            </a:r>
            <a:r>
              <a:rPr lang="en-US" smtClean="0"/>
              <a:t>(5.35-5.50 </a:t>
            </a:r>
            <a:r>
              <a:rPr lang="en-US" dirty="0" smtClean="0"/>
              <a:t>% ) .       </a:t>
            </a:r>
            <a:r>
              <a:rPr lang="ar-IQ" dirty="0" smtClean="0"/>
              <a:t>    </a:t>
            </a:r>
          </a:p>
          <a:p>
            <a:pPr algn="l">
              <a:buNone/>
            </a:pPr>
            <a:r>
              <a:rPr lang="en-US" dirty="0" smtClean="0"/>
              <a:t>*The color of milk tendency to yellow.</a:t>
            </a:r>
          </a:p>
          <a:p>
            <a:pPr algn="l"/>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Jersey Breed</a:t>
            </a:r>
            <a:endParaRPr lang="ar-IQ" dirty="0"/>
          </a:p>
        </p:txBody>
      </p:sp>
      <p:pic>
        <p:nvPicPr>
          <p:cNvPr id="1026" name="Picture 2" descr="C:\Users\computer\Pictures\522-004-85FC43D4.jpg"/>
          <p:cNvPicPr>
            <a:picLocks noGrp="1" noChangeAspect="1" noChangeArrowheads="1"/>
          </p:cNvPicPr>
          <p:nvPr>
            <p:ph idx="1"/>
          </p:nvPr>
        </p:nvPicPr>
        <p:blipFill>
          <a:blip r:embed="rId2" cstate="print"/>
          <a:srcRect/>
          <a:stretch>
            <a:fillRect/>
          </a:stretch>
        </p:blipFill>
        <p:spPr bwMode="auto">
          <a:xfrm>
            <a:off x="2139950" y="2275681"/>
            <a:ext cx="4864100" cy="317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Jersey Breed</a:t>
            </a:r>
            <a:endParaRPr lang="ar-IQ" dirty="0"/>
          </a:p>
        </p:txBody>
      </p:sp>
      <p:pic>
        <p:nvPicPr>
          <p:cNvPr id="2050" name="Picture 2" descr="C:\Users\computer\Pictures\images (1).jpg"/>
          <p:cNvPicPr>
            <a:picLocks noGrp="1" noChangeAspect="1" noChangeArrowheads="1"/>
          </p:cNvPicPr>
          <p:nvPr>
            <p:ph idx="1"/>
          </p:nvPr>
        </p:nvPicPr>
        <p:blipFill>
          <a:blip r:embed="rId2" cstate="print"/>
          <a:srcRect/>
          <a:stretch>
            <a:fillRect/>
          </a:stretch>
        </p:blipFill>
        <p:spPr bwMode="auto">
          <a:xfrm>
            <a:off x="2428860" y="1285860"/>
            <a:ext cx="4929222" cy="385765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3-The Ayr shire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smtClean="0"/>
              <a:t>* His  native in (Ayr) country in southeast of Scotland .</a:t>
            </a:r>
          </a:p>
          <a:p>
            <a:pPr algn="l">
              <a:buNone/>
            </a:pPr>
            <a:r>
              <a:rPr lang="ar-IQ" dirty="0" smtClean="0"/>
              <a:t>       </a:t>
            </a:r>
            <a:r>
              <a:rPr lang="en-US" dirty="0" smtClean="0"/>
              <a:t>The average weight at birth (40-45) kg</a:t>
            </a:r>
            <a:r>
              <a:rPr lang="ar-IQ" dirty="0" smtClean="0"/>
              <a:t>      </a:t>
            </a:r>
            <a:r>
              <a:rPr lang="en-US" dirty="0" smtClean="0"/>
              <a:t> *The average weight of female (450)kg and the bull (650)kg .</a:t>
            </a:r>
          </a:p>
          <a:p>
            <a:pPr algn="l">
              <a:buNone/>
            </a:pPr>
            <a:r>
              <a:rPr lang="en-US" dirty="0" smtClean="0"/>
              <a:t>*The most common color is Red or </a:t>
            </a:r>
            <a:r>
              <a:rPr lang="en-US" dirty="0" err="1" smtClean="0"/>
              <a:t>Brownchocolate</a:t>
            </a:r>
            <a:r>
              <a:rPr lang="en-US" dirty="0" smtClean="0"/>
              <a:t> with small White spot .     .                                          * The average of milk production( 4100)kg at 305 days .                                                                        *The Fat  is (4% )        </a:t>
            </a:r>
            <a:r>
              <a:rPr lang="ar-IQ" dirty="0" smtClean="0"/>
              <a:t>        </a:t>
            </a:r>
            <a:endParaRPr lang="en-US" dirty="0" smtClean="0"/>
          </a:p>
          <a:p>
            <a:pPr algn="l">
              <a:buNone/>
            </a:pP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Ayr shire Breed</a:t>
            </a:r>
            <a:endParaRPr lang="ar-IQ" dirty="0"/>
          </a:p>
        </p:txBody>
      </p:sp>
      <p:pic>
        <p:nvPicPr>
          <p:cNvPr id="3074" name="Picture 2" descr="C:\Users\computer\Pictures\download.jpg"/>
          <p:cNvPicPr>
            <a:picLocks noGrp="1" noChangeAspect="1" noChangeArrowheads="1"/>
          </p:cNvPicPr>
          <p:nvPr>
            <p:ph idx="1"/>
          </p:nvPr>
        </p:nvPicPr>
        <p:blipFill>
          <a:blip r:embed="rId2" cstate="print"/>
          <a:srcRect/>
          <a:stretch>
            <a:fillRect/>
          </a:stretch>
        </p:blipFill>
        <p:spPr bwMode="auto">
          <a:xfrm>
            <a:off x="2285984" y="1857364"/>
            <a:ext cx="4572032" cy="3714776"/>
          </a:xfrm>
          <a:prstGeom prst="rect">
            <a:avLst/>
          </a:prstGeom>
          <a:noFill/>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Ayr shire Breed</a:t>
            </a:r>
            <a:endParaRPr lang="ar-IQ" dirty="0"/>
          </a:p>
        </p:txBody>
      </p:sp>
      <p:pic>
        <p:nvPicPr>
          <p:cNvPr id="4098" name="Picture 2" descr="C:\Users\computer\Pictures\dairy-maids.jpg"/>
          <p:cNvPicPr>
            <a:picLocks noGrp="1" noChangeAspect="1" noChangeArrowheads="1"/>
          </p:cNvPicPr>
          <p:nvPr>
            <p:ph idx="1"/>
          </p:nvPr>
        </p:nvPicPr>
        <p:blipFill>
          <a:blip r:embed="rId2" cstate="print"/>
          <a:srcRect/>
          <a:stretch>
            <a:fillRect/>
          </a:stretch>
        </p:blipFill>
        <p:spPr bwMode="auto">
          <a:xfrm>
            <a:off x="2428875" y="2134394"/>
            <a:ext cx="4286250" cy="34575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4-The Brown Swiss</a:t>
            </a:r>
            <a:endParaRPr lang="ar-IQ" dirty="0"/>
          </a:p>
        </p:txBody>
      </p:sp>
      <p:sp>
        <p:nvSpPr>
          <p:cNvPr id="3" name="عنصر نائب للمحتوى 2"/>
          <p:cNvSpPr>
            <a:spLocks noGrp="1"/>
          </p:cNvSpPr>
          <p:nvPr>
            <p:ph idx="1"/>
          </p:nvPr>
        </p:nvSpPr>
        <p:spPr/>
        <p:txBody>
          <a:bodyPr>
            <a:normAutofit/>
          </a:bodyPr>
          <a:lstStyle/>
          <a:p>
            <a:pPr algn="l">
              <a:buNone/>
            </a:pPr>
            <a:r>
              <a:rPr lang="en-US" dirty="0" smtClean="0"/>
              <a:t>* His  native in Swiss country .</a:t>
            </a:r>
            <a:r>
              <a:rPr lang="ar-IQ" b="1" dirty="0" smtClean="0"/>
              <a:t>  </a:t>
            </a:r>
            <a:r>
              <a:rPr lang="en-US" b="1" dirty="0" smtClean="0"/>
              <a:t>    </a:t>
            </a:r>
            <a:endParaRPr lang="en-US" dirty="0" smtClean="0"/>
          </a:p>
          <a:p>
            <a:pPr algn="l">
              <a:buNone/>
            </a:pPr>
            <a:r>
              <a:rPr lang="ar-IQ" dirty="0" smtClean="0"/>
              <a:t>       </a:t>
            </a:r>
            <a:r>
              <a:rPr lang="en-US" dirty="0" smtClean="0"/>
              <a:t>The average weight at birth (40-45) kg.</a:t>
            </a:r>
            <a:r>
              <a:rPr lang="ar-IQ" dirty="0" smtClean="0"/>
              <a:t>*   </a:t>
            </a:r>
            <a:r>
              <a:rPr lang="en-US" dirty="0" smtClean="0"/>
              <a:t>*The average weight of female (600)kg and the bull (725)kg .</a:t>
            </a:r>
          </a:p>
          <a:p>
            <a:pPr algn="l">
              <a:buNone/>
            </a:pPr>
            <a:r>
              <a:rPr lang="en-US" dirty="0" smtClean="0"/>
              <a:t>*The most common color is Dark &amp;pale brown .  * The average of milk production( 2570)Lt  at 305 days .                                                                 *The Fat  is (4% </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Brown Swiss Breed</a:t>
            </a:r>
            <a:endParaRPr lang="ar-IQ" dirty="0"/>
          </a:p>
        </p:txBody>
      </p:sp>
      <p:pic>
        <p:nvPicPr>
          <p:cNvPr id="5122" name="Picture 2" descr="C:\Users\computer\Pictures\download (1).jpg"/>
          <p:cNvPicPr>
            <a:picLocks noGrp="1" noChangeAspect="1" noChangeArrowheads="1"/>
          </p:cNvPicPr>
          <p:nvPr>
            <p:ph idx="1"/>
          </p:nvPr>
        </p:nvPicPr>
        <p:blipFill>
          <a:blip r:embed="rId2" cstate="print"/>
          <a:srcRect/>
          <a:stretch>
            <a:fillRect/>
          </a:stretch>
        </p:blipFill>
        <p:spPr bwMode="auto">
          <a:xfrm>
            <a:off x="2714612" y="1785926"/>
            <a:ext cx="4714908" cy="37862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Brown Swiss Breed</a:t>
            </a:r>
            <a:endParaRPr lang="ar-IQ" dirty="0"/>
          </a:p>
        </p:txBody>
      </p:sp>
      <p:pic>
        <p:nvPicPr>
          <p:cNvPr id="6146" name="Picture 2" descr="C:\Users\computer\Pictures\download (2).jpg"/>
          <p:cNvPicPr>
            <a:picLocks noGrp="1" noChangeAspect="1" noChangeArrowheads="1"/>
          </p:cNvPicPr>
          <p:nvPr>
            <p:ph idx="1"/>
          </p:nvPr>
        </p:nvPicPr>
        <p:blipFill>
          <a:blip r:embed="rId2" cstate="print"/>
          <a:srcRect/>
          <a:stretch>
            <a:fillRect/>
          </a:stretch>
        </p:blipFill>
        <p:spPr bwMode="auto">
          <a:xfrm>
            <a:off x="2357422" y="1785926"/>
            <a:ext cx="5286412" cy="342902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Type of Iraqi cows</a:t>
            </a:r>
            <a:endParaRPr lang="ar-IQ" dirty="0"/>
          </a:p>
        </p:txBody>
      </p:sp>
      <p:sp>
        <p:nvSpPr>
          <p:cNvPr id="3" name="عنصر نائب للمحتوى 2"/>
          <p:cNvSpPr>
            <a:spLocks noGrp="1"/>
          </p:cNvSpPr>
          <p:nvPr>
            <p:ph idx="1"/>
          </p:nvPr>
        </p:nvSpPr>
        <p:spPr/>
        <p:txBody>
          <a:bodyPr/>
          <a:lstStyle/>
          <a:p>
            <a:pPr algn="l">
              <a:buNone/>
            </a:pPr>
            <a:r>
              <a:rPr lang="en-US" dirty="0" smtClean="0"/>
              <a:t>1-South cows .</a:t>
            </a:r>
          </a:p>
          <a:p>
            <a:pPr algn="l">
              <a:buNone/>
            </a:pPr>
            <a:r>
              <a:rPr lang="en-US" dirty="0" smtClean="0"/>
              <a:t>2-Alshrabia cows .</a:t>
            </a:r>
          </a:p>
          <a:p>
            <a:pPr algn="l">
              <a:buNone/>
            </a:pPr>
            <a:r>
              <a:rPr lang="en-US" dirty="0" smtClean="0"/>
              <a:t>3-Alkurd cows .</a:t>
            </a:r>
          </a:p>
          <a:p>
            <a:pPr algn="l">
              <a:buNone/>
            </a:pPr>
            <a:r>
              <a:rPr lang="en-US" dirty="0" smtClean="0"/>
              <a:t>4-Alrustakia cows .</a:t>
            </a:r>
          </a:p>
          <a:p>
            <a:pPr algn="l">
              <a:buNone/>
            </a:pPr>
            <a:r>
              <a:rPr lang="en-US" dirty="0" smtClean="0"/>
              <a:t>5-Crossbreed </a:t>
            </a:r>
            <a:r>
              <a:rPr lang="en-US" smtClean="0"/>
              <a:t>cows </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Udder of cow(4 teat)</a:t>
            </a:r>
            <a:endParaRPr lang="ar-IQ" dirty="0"/>
          </a:p>
        </p:txBody>
      </p:sp>
      <p:pic>
        <p:nvPicPr>
          <p:cNvPr id="1026" name="Picture 2" descr="C:\Users\computer\Pictures\stock-photo-udder-of-a-young-cow-114505966.jpg"/>
          <p:cNvPicPr>
            <a:picLocks noGrp="1" noChangeAspect="1" noChangeArrowheads="1"/>
          </p:cNvPicPr>
          <p:nvPr>
            <p:ph idx="1"/>
          </p:nvPr>
        </p:nvPicPr>
        <p:blipFill>
          <a:blip r:embed="rId2" cstate="print"/>
          <a:srcRect/>
          <a:stretch>
            <a:fillRect/>
          </a:stretch>
        </p:blipFill>
        <p:spPr bwMode="auto">
          <a:xfrm>
            <a:off x="3143240" y="1785926"/>
            <a:ext cx="3429024" cy="364333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Dairy Cattle Management</a:t>
            </a:r>
            <a:endParaRPr lang="ar-IQ" dirty="0"/>
          </a:p>
        </p:txBody>
      </p:sp>
      <p:sp>
        <p:nvSpPr>
          <p:cNvPr id="3" name="عنصر نائب للمحتوى 2"/>
          <p:cNvSpPr>
            <a:spLocks noGrp="1"/>
          </p:cNvSpPr>
          <p:nvPr>
            <p:ph idx="1"/>
          </p:nvPr>
        </p:nvSpPr>
        <p:spPr/>
        <p:txBody>
          <a:bodyPr>
            <a:normAutofit/>
          </a:bodyPr>
          <a:lstStyle/>
          <a:p>
            <a:pPr algn="l">
              <a:buNone/>
            </a:pPr>
            <a:r>
              <a:rPr lang="en-US" dirty="0" smtClean="0"/>
              <a:t>The life of dairy cattle are divided in to (3)phases depending on the circumstances  ordinary &amp;each phase need to special requirements </a:t>
            </a:r>
          </a:p>
          <a:p>
            <a:pPr algn="l">
              <a:buNone/>
            </a:pPr>
            <a:r>
              <a:rPr lang="en-US" dirty="0" smtClean="0"/>
              <a:t>In terms of administration and care, the care of male differ from female &amp;these phases are :-</a:t>
            </a:r>
          </a:p>
          <a:p>
            <a:pPr algn="l">
              <a:buNone/>
            </a:pPr>
            <a:r>
              <a:rPr lang="en-US" dirty="0" smtClean="0"/>
              <a:t>1-Calf hood management phase .</a:t>
            </a:r>
          </a:p>
          <a:p>
            <a:pPr algn="l">
              <a:buNone/>
            </a:pPr>
            <a:r>
              <a:rPr lang="en-US" dirty="0" smtClean="0"/>
              <a:t>2-Pre-mature phase .</a:t>
            </a:r>
          </a:p>
          <a:p>
            <a:pPr algn="l">
              <a:buNone/>
            </a:pPr>
            <a:r>
              <a:rPr lang="en-US" dirty="0" smtClean="0"/>
              <a:t>3-Maturity phase .  </a:t>
            </a:r>
          </a:p>
          <a:p>
            <a:pPr algn="l"/>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Calf hood management phase</a:t>
            </a:r>
            <a:r>
              <a:rPr lang="en-US" dirty="0" smtClean="0"/>
              <a:t/>
            </a:r>
            <a:br>
              <a:rPr lang="en-US" dirty="0" smtClean="0"/>
            </a:br>
            <a:endParaRPr lang="ar-IQ" dirty="0"/>
          </a:p>
        </p:txBody>
      </p:sp>
      <p:sp>
        <p:nvSpPr>
          <p:cNvPr id="3" name="عنصر نائب للمحتوى 2"/>
          <p:cNvSpPr>
            <a:spLocks noGrp="1"/>
          </p:cNvSpPr>
          <p:nvPr>
            <p:ph idx="1"/>
          </p:nvPr>
        </p:nvSpPr>
        <p:spPr>
          <a:xfrm>
            <a:off x="457200" y="928670"/>
            <a:ext cx="8229600" cy="5197493"/>
          </a:xfrm>
        </p:spPr>
        <p:txBody>
          <a:bodyPr>
            <a:normAutofit fontScale="92500" lnSpcReduction="20000"/>
          </a:bodyPr>
          <a:lstStyle/>
          <a:p>
            <a:pPr algn="l">
              <a:buNone/>
            </a:pPr>
            <a:endParaRPr lang="en-US" dirty="0" smtClean="0"/>
          </a:p>
          <a:p>
            <a:pPr algn="l">
              <a:buNone/>
            </a:pPr>
            <a:r>
              <a:rPr lang="en-US" dirty="0" smtClean="0"/>
              <a:t>This period is begin from the (</a:t>
            </a:r>
            <a:r>
              <a:rPr lang="en-US" b="1" dirty="0" smtClean="0"/>
              <a:t>birth to age at 6 months</a:t>
            </a:r>
            <a:r>
              <a:rPr lang="en-US" dirty="0" smtClean="0"/>
              <a:t> ). </a:t>
            </a:r>
          </a:p>
          <a:p>
            <a:pPr algn="l">
              <a:buNone/>
            </a:pPr>
            <a:r>
              <a:rPr lang="en-US" dirty="0" smtClean="0"/>
              <a:t>a-The breathing of newborn begin directly after birth &amp;this physiological  phenomenon can be summarized as follows :-</a:t>
            </a:r>
          </a:p>
          <a:p>
            <a:pPr algn="l">
              <a:buNone/>
            </a:pPr>
            <a:r>
              <a:rPr lang="en-US" dirty="0" smtClean="0"/>
              <a:t>  when cut the umbilical cord (no interruptions circulation of the fetus to his mother or vice versa increase the amount of (co2)in the newborn blood ,which stimulate the respiratory center in the brain which to do homework &amp;his reflex caused by exposure suddenly       born to the outer atmosphere .</a:t>
            </a:r>
          </a:p>
          <a:p>
            <a:pPr algn="l"/>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b-Cut the umbilical cord .</a:t>
            </a:r>
            <a:br>
              <a:rPr lang="en-US" dirty="0" smtClean="0"/>
            </a:br>
            <a:endParaRPr lang="ar-IQ" dirty="0"/>
          </a:p>
        </p:txBody>
      </p:sp>
      <p:sp>
        <p:nvSpPr>
          <p:cNvPr id="3" name="عنصر نائب للمحتوى 2"/>
          <p:cNvSpPr>
            <a:spLocks noGrp="1"/>
          </p:cNvSpPr>
          <p:nvPr>
            <p:ph idx="1"/>
          </p:nvPr>
        </p:nvSpPr>
        <p:spPr>
          <a:xfrm>
            <a:off x="457200" y="357166"/>
            <a:ext cx="8229600" cy="5000661"/>
          </a:xfrm>
        </p:spPr>
        <p:txBody>
          <a:bodyPr>
            <a:normAutofit/>
          </a:bodyPr>
          <a:lstStyle/>
          <a:p>
            <a:pPr algn="l">
              <a:buNone/>
            </a:pPr>
            <a:endParaRPr lang="en-US" dirty="0" smtClean="0"/>
          </a:p>
          <a:p>
            <a:pPr algn="l">
              <a:buNone/>
            </a:pPr>
            <a:r>
              <a:rPr lang="en-US" dirty="0" smtClean="0"/>
              <a:t>  After making sure of the safety breathing for the newborn begins to cut the umbilical cord by using sterile scissor &amp; the site of cutting        distant from the surface of abdomen about (10)cm , then linking the umbilical by a string sterile and disinfected it by use iodine or            antibiotic powder such as sulfa . </a:t>
            </a:r>
          </a:p>
          <a:p>
            <a:pPr algn="l"/>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Cut the umbilical cord </a:t>
            </a:r>
            <a:endParaRPr lang="ar-IQ" dirty="0"/>
          </a:p>
        </p:txBody>
      </p:sp>
      <p:pic>
        <p:nvPicPr>
          <p:cNvPr id="1026" name="Picture 2" descr="C:\Users\computer\Pictures\dsc_0333.jpg"/>
          <p:cNvPicPr>
            <a:picLocks noGrp="1" noChangeAspect="1" noChangeArrowheads="1"/>
          </p:cNvPicPr>
          <p:nvPr>
            <p:ph idx="1"/>
          </p:nvPr>
        </p:nvPicPr>
        <p:blipFill>
          <a:blip r:embed="rId2" cstate="print"/>
          <a:srcRect/>
          <a:stretch>
            <a:fillRect/>
          </a:stretch>
        </p:blipFill>
        <p:spPr bwMode="auto">
          <a:xfrm>
            <a:off x="1571604" y="1857364"/>
            <a:ext cx="6143668"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c-Drying the body</a:t>
            </a:r>
            <a:endParaRPr lang="ar-IQ" dirty="0"/>
          </a:p>
        </p:txBody>
      </p:sp>
      <p:sp>
        <p:nvSpPr>
          <p:cNvPr id="3" name="عنصر نائب للمحتوى 2"/>
          <p:cNvSpPr>
            <a:spLocks noGrp="1"/>
          </p:cNvSpPr>
          <p:nvPr>
            <p:ph idx="1"/>
          </p:nvPr>
        </p:nvSpPr>
        <p:spPr/>
        <p:txBody>
          <a:bodyPr/>
          <a:lstStyle/>
          <a:p>
            <a:pPr algn="l">
              <a:buNone/>
            </a:pPr>
            <a:r>
              <a:rPr lang="en-US" dirty="0" smtClean="0"/>
              <a:t>we must be drying the body of newborn after parturition from the allantoises fluid which cover here body by using the clothes or any     thing fond in the site due to prevent the cold or respiratory infection .</a:t>
            </a:r>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Drying the body</a:t>
            </a:r>
            <a:endParaRPr lang="ar-IQ" dirty="0"/>
          </a:p>
        </p:txBody>
      </p:sp>
      <p:pic>
        <p:nvPicPr>
          <p:cNvPr id="2050" name="Picture 2" descr="C:\Users\computer\Pictures\download (1).jpg"/>
          <p:cNvPicPr>
            <a:picLocks noGrp="1" noChangeAspect="1" noChangeArrowheads="1"/>
          </p:cNvPicPr>
          <p:nvPr>
            <p:ph idx="1"/>
          </p:nvPr>
        </p:nvPicPr>
        <p:blipFill>
          <a:blip r:embed="rId2" cstate="print"/>
          <a:srcRect/>
          <a:stretch>
            <a:fillRect/>
          </a:stretch>
        </p:blipFill>
        <p:spPr bwMode="auto">
          <a:xfrm>
            <a:off x="2000232" y="2071678"/>
            <a:ext cx="5429288"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Drying the body</a:t>
            </a:r>
            <a:endParaRPr lang="ar-IQ" dirty="0"/>
          </a:p>
        </p:txBody>
      </p:sp>
      <p:pic>
        <p:nvPicPr>
          <p:cNvPr id="3074" name="Picture 2" descr="C:\Users\computer\Pictures\images.jpg"/>
          <p:cNvPicPr>
            <a:picLocks noGrp="1" noChangeAspect="1" noChangeArrowheads="1"/>
          </p:cNvPicPr>
          <p:nvPr>
            <p:ph idx="1"/>
          </p:nvPr>
        </p:nvPicPr>
        <p:blipFill>
          <a:blip r:embed="rId2" cstate="print"/>
          <a:srcRect/>
          <a:stretch>
            <a:fillRect/>
          </a:stretch>
        </p:blipFill>
        <p:spPr bwMode="auto">
          <a:xfrm>
            <a:off x="2786050" y="1643050"/>
            <a:ext cx="4286280"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d-Claws trim .</a:t>
            </a:r>
            <a:br>
              <a:rPr lang="en-US" dirty="0" smtClean="0"/>
            </a:br>
            <a:endParaRPr lang="ar-IQ" dirty="0"/>
          </a:p>
        </p:txBody>
      </p:sp>
      <p:sp>
        <p:nvSpPr>
          <p:cNvPr id="3" name="عنصر نائب للمحتوى 2"/>
          <p:cNvSpPr>
            <a:spLocks noGrp="1"/>
          </p:cNvSpPr>
          <p:nvPr>
            <p:ph idx="1"/>
          </p:nvPr>
        </p:nvSpPr>
        <p:spPr/>
        <p:txBody>
          <a:bodyPr>
            <a:normAutofit/>
          </a:bodyPr>
          <a:lstStyle/>
          <a:p>
            <a:pPr algn="l">
              <a:buNone/>
            </a:pPr>
            <a:r>
              <a:rPr lang="en-US" dirty="0" smtClean="0"/>
              <a:t> Yellow horny layer on the belly of claws present, can see it after birth in newborn animal ,we must removed this layer to help the animal to stand.                                                                    the strong newborn can stand on their legs through (20- 30)mints after birth , while the weak newborn standing after(2)hours &amp;            needed to help it .     </a:t>
            </a: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buNone/>
            </a:pPr>
            <a:r>
              <a:rPr lang="en-US" dirty="0" smtClean="0"/>
              <a:t>e-The calves directing to breastfeeding .  </a:t>
            </a:r>
          </a:p>
          <a:p>
            <a:pPr algn="l">
              <a:buNone/>
            </a:pPr>
            <a:r>
              <a:rPr lang="en-US" dirty="0" smtClean="0"/>
              <a:t>The newborns begin to breastfeeding after (2-6)hours of birth .       </a:t>
            </a:r>
          </a:p>
          <a:p>
            <a:pPr algn="l">
              <a:buNone/>
            </a:pPr>
            <a:r>
              <a:rPr lang="en-US" b="1" dirty="0" smtClean="0"/>
              <a:t>Type of breastfed    </a:t>
            </a:r>
            <a:r>
              <a:rPr lang="en-US" dirty="0" smtClean="0"/>
              <a:t>  </a:t>
            </a:r>
          </a:p>
          <a:p>
            <a:pPr algn="l">
              <a:buNone/>
            </a:pPr>
            <a:r>
              <a:rPr lang="en-US" dirty="0" smtClean="0"/>
              <a:t>      1-Natural breastfed .</a:t>
            </a:r>
          </a:p>
          <a:p>
            <a:pPr algn="l">
              <a:buNone/>
            </a:pPr>
            <a:r>
              <a:rPr lang="en-US" dirty="0" smtClean="0"/>
              <a:t>      2-Artifical breastfed .       </a:t>
            </a:r>
          </a:p>
          <a:p>
            <a:pPr algn="l"/>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pre-mature phase</a:t>
            </a:r>
          </a:p>
        </p:txBody>
      </p:sp>
      <p:sp>
        <p:nvSpPr>
          <p:cNvPr id="3" name="عنصر نائب للمحتوى 2"/>
          <p:cNvSpPr>
            <a:spLocks noGrp="1"/>
          </p:cNvSpPr>
          <p:nvPr>
            <p:ph idx="1"/>
          </p:nvPr>
        </p:nvSpPr>
        <p:spPr>
          <a:xfrm>
            <a:off x="457200" y="1285860"/>
            <a:ext cx="8229600" cy="4840303"/>
          </a:xfrm>
        </p:spPr>
        <p:txBody>
          <a:bodyPr>
            <a:normAutofit fontScale="85000" lnSpcReduction="20000"/>
          </a:bodyPr>
          <a:lstStyle/>
          <a:p>
            <a:pPr algn="l">
              <a:buNone/>
            </a:pPr>
            <a:r>
              <a:rPr lang="en-US" dirty="0" smtClean="0"/>
              <a:t>This period  begin from age (6)months to the first parturition for the animal (2.5-3)years  ,this phase include :-</a:t>
            </a:r>
          </a:p>
          <a:p>
            <a:pPr algn="l">
              <a:buNone/>
            </a:pPr>
            <a:r>
              <a:rPr lang="en-US" dirty="0" smtClean="0"/>
              <a:t>*The maturity age of cattle (first estrus cycle ) at age (8)month old .</a:t>
            </a:r>
          </a:p>
          <a:p>
            <a:pPr algn="l">
              <a:buNone/>
            </a:pPr>
            <a:r>
              <a:rPr lang="en-US" dirty="0" smtClean="0"/>
              <a:t>*The time of mating at age (1.5-2)years .</a:t>
            </a:r>
          </a:p>
          <a:p>
            <a:pPr algn="l">
              <a:buNone/>
            </a:pPr>
            <a:r>
              <a:rPr lang="en-US" dirty="0" smtClean="0"/>
              <a:t>*The period between two estrus cycle (21)days ,the estrus cycle appear during the night or in the early morning .</a:t>
            </a:r>
          </a:p>
          <a:p>
            <a:pPr algn="l">
              <a:buNone/>
            </a:pPr>
            <a:r>
              <a:rPr lang="en-US" dirty="0" smtClean="0"/>
              <a:t> </a:t>
            </a:r>
          </a:p>
          <a:p>
            <a:pPr algn="l">
              <a:buNone/>
            </a:pPr>
            <a:r>
              <a:rPr lang="en-US" dirty="0" smtClean="0"/>
              <a:t>*The estrus cycle extended (9-28) hours .</a:t>
            </a:r>
          </a:p>
          <a:p>
            <a:pPr algn="l">
              <a:buNone/>
            </a:pPr>
            <a:r>
              <a:rPr lang="en-US" dirty="0" smtClean="0"/>
              <a:t>*The gestation period in cow (9)months or (271)days .       </a:t>
            </a:r>
          </a:p>
          <a:p>
            <a:pPr algn="l"/>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Udder of cow(4 teat)</a:t>
            </a:r>
            <a:endParaRPr lang="ar-IQ" dirty="0"/>
          </a:p>
        </p:txBody>
      </p:sp>
      <p:pic>
        <p:nvPicPr>
          <p:cNvPr id="2050" name="Picture 2" descr="C:\Users\computer\Pictures\download.jpg"/>
          <p:cNvPicPr>
            <a:picLocks noGrp="1" noChangeAspect="1" noChangeArrowheads="1"/>
          </p:cNvPicPr>
          <p:nvPr>
            <p:ph idx="1"/>
          </p:nvPr>
        </p:nvPicPr>
        <p:blipFill>
          <a:blip r:embed="rId2" cstate="print"/>
          <a:srcRect/>
          <a:stretch>
            <a:fillRect/>
          </a:stretch>
        </p:blipFill>
        <p:spPr bwMode="auto">
          <a:xfrm>
            <a:off x="2714613" y="2143116"/>
            <a:ext cx="4429156" cy="342902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Sign of estrus cycle</a:t>
            </a:r>
            <a:endParaRPr lang="ar-IQ" dirty="0"/>
          </a:p>
        </p:txBody>
      </p:sp>
      <p:sp>
        <p:nvSpPr>
          <p:cNvPr id="3" name="عنصر نائب للمحتوى 2"/>
          <p:cNvSpPr>
            <a:spLocks noGrp="1"/>
          </p:cNvSpPr>
          <p:nvPr>
            <p:ph idx="1"/>
          </p:nvPr>
        </p:nvSpPr>
        <p:spPr>
          <a:xfrm>
            <a:off x="457200" y="500042"/>
            <a:ext cx="8229600" cy="5626121"/>
          </a:xfrm>
        </p:spPr>
        <p:txBody>
          <a:bodyPr>
            <a:normAutofit fontScale="85000" lnSpcReduction="20000"/>
          </a:bodyPr>
          <a:lstStyle/>
          <a:p>
            <a:pPr algn="l"/>
            <a:endParaRPr lang="ar-IQ" b="1" dirty="0" smtClean="0"/>
          </a:p>
          <a:p>
            <a:pPr algn="l"/>
            <a:endParaRPr lang="ar-IQ" b="1" dirty="0" smtClean="0"/>
          </a:p>
          <a:p>
            <a:pPr algn="l"/>
            <a:endParaRPr lang="ar-IQ" b="1" dirty="0" smtClean="0"/>
          </a:p>
          <a:p>
            <a:pPr algn="l">
              <a:buNone/>
            </a:pPr>
            <a:r>
              <a:rPr lang="en-US" b="1" dirty="0" smtClean="0"/>
              <a:t>1-Restlessness &amp;standing while the other animal quite casting . </a:t>
            </a:r>
            <a:endParaRPr lang="en-US" dirty="0" smtClean="0"/>
          </a:p>
          <a:p>
            <a:pPr algn="l">
              <a:buNone/>
            </a:pPr>
            <a:r>
              <a:rPr lang="en-US" b="1" dirty="0" smtClean="0"/>
              <a:t>2-The cow jumping on other animal if it free .</a:t>
            </a:r>
            <a:endParaRPr lang="en-US" dirty="0" smtClean="0"/>
          </a:p>
          <a:p>
            <a:pPr algn="l">
              <a:buNone/>
            </a:pPr>
            <a:r>
              <a:rPr lang="en-US" b="1" dirty="0" smtClean="0"/>
              <a:t>3-Shaking the tail &amp;rise it up .</a:t>
            </a:r>
            <a:endParaRPr lang="en-US" dirty="0" smtClean="0"/>
          </a:p>
          <a:p>
            <a:pPr algn="l">
              <a:buNone/>
            </a:pPr>
            <a:r>
              <a:rPr lang="en-US" b="1" dirty="0" smtClean="0"/>
              <a:t>4-The animal prevented from eating and decrease in rumination .</a:t>
            </a:r>
            <a:endParaRPr lang="en-US" dirty="0" smtClean="0"/>
          </a:p>
          <a:p>
            <a:pPr algn="l">
              <a:buNone/>
            </a:pPr>
            <a:r>
              <a:rPr lang="en-US" b="1" dirty="0" smtClean="0"/>
              <a:t>5-Descnt of urine as drops and increase the urination .</a:t>
            </a:r>
            <a:endParaRPr lang="en-US" dirty="0" smtClean="0"/>
          </a:p>
          <a:p>
            <a:pPr algn="l">
              <a:buNone/>
            </a:pPr>
            <a:r>
              <a:rPr lang="en-US" b="1" dirty="0" smtClean="0"/>
              <a:t>6-congestion of the mucous membrane lining the vagina with the descent of transparent mucous discharge from the vulva.</a:t>
            </a:r>
            <a:endParaRPr lang="en-US" dirty="0" smtClean="0"/>
          </a:p>
          <a:p>
            <a:pPr algn="l">
              <a:buNone/>
            </a:pPr>
            <a:r>
              <a:rPr lang="en-US" b="1" dirty="0" smtClean="0"/>
              <a:t>7-Regular intervals voices exited from the animal .  </a:t>
            </a:r>
            <a:endParaRPr lang="en-US" dirty="0" smtClean="0"/>
          </a:p>
          <a:p>
            <a:pPr algn="l"/>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Sign of pregnancy in cattle  </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071546"/>
            <a:ext cx="8229600" cy="5054617"/>
          </a:xfrm>
        </p:spPr>
        <p:txBody>
          <a:bodyPr>
            <a:normAutofit fontScale="92500" lnSpcReduction="20000"/>
          </a:bodyPr>
          <a:lstStyle/>
          <a:p>
            <a:pPr algn="l">
              <a:buNone/>
            </a:pPr>
            <a:r>
              <a:rPr lang="en-US" b="1" u="sng" dirty="0" smtClean="0"/>
              <a:t> </a:t>
            </a:r>
            <a:endParaRPr lang="en-US" dirty="0" smtClean="0"/>
          </a:p>
          <a:p>
            <a:pPr algn="l">
              <a:buNone/>
            </a:pPr>
            <a:r>
              <a:rPr lang="en-US" dirty="0" smtClean="0"/>
              <a:t> </a:t>
            </a:r>
            <a:r>
              <a:rPr lang="en-US" b="1" dirty="0" smtClean="0"/>
              <a:t>1-Stop estrus cycle .</a:t>
            </a:r>
            <a:endParaRPr lang="en-US" dirty="0" smtClean="0"/>
          </a:p>
          <a:p>
            <a:pPr algn="l">
              <a:buNone/>
            </a:pPr>
            <a:r>
              <a:rPr lang="en-US" b="1" dirty="0" smtClean="0"/>
              <a:t> 2-The animal become good healthy &amp;increase in weight .</a:t>
            </a:r>
            <a:endParaRPr lang="en-US" dirty="0" smtClean="0"/>
          </a:p>
          <a:p>
            <a:pPr algn="l">
              <a:buNone/>
            </a:pPr>
            <a:r>
              <a:rPr lang="en-US" b="1" dirty="0" smtClean="0"/>
              <a:t> 3- Refuse the male .</a:t>
            </a:r>
            <a:endParaRPr lang="en-US" dirty="0" smtClean="0"/>
          </a:p>
          <a:p>
            <a:pPr algn="l">
              <a:buNone/>
            </a:pPr>
            <a:r>
              <a:rPr lang="en-US" b="1" dirty="0" smtClean="0"/>
              <a:t> 4-increase in the abdominal size gradually &amp;the back curved and Abdominal descent to lower at age (4)month of pregnancy .</a:t>
            </a:r>
            <a:endParaRPr lang="en-US" dirty="0" smtClean="0"/>
          </a:p>
          <a:p>
            <a:pPr algn="l">
              <a:buNone/>
            </a:pPr>
            <a:r>
              <a:rPr lang="en-US" b="1" dirty="0" smtClean="0"/>
              <a:t> 5-Decrease in milk production and enlargement the udder at age (8)months of pregnancy .</a:t>
            </a:r>
            <a:endParaRPr lang="en-US" dirty="0" smtClean="0"/>
          </a:p>
          <a:p>
            <a:pPr algn="l">
              <a:buNone/>
            </a:pPr>
            <a:r>
              <a:rPr lang="en-US" b="1" dirty="0" smtClean="0"/>
              <a:t> 6-We can diagnosis the pregnancy by (rectal palpation )for all stage of pregnancy .</a:t>
            </a:r>
            <a:endParaRPr lang="en-US" dirty="0" smtClean="0"/>
          </a:p>
          <a:p>
            <a:pPr algn="l"/>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 The Maturity phase</a:t>
            </a:r>
            <a:endParaRPr lang="en-US" dirty="0" smtClean="0"/>
          </a:p>
        </p:txBody>
      </p:sp>
      <p:sp>
        <p:nvSpPr>
          <p:cNvPr id="3" name="عنصر نائب للمحتوى 2"/>
          <p:cNvSpPr>
            <a:spLocks noGrp="1"/>
          </p:cNvSpPr>
          <p:nvPr>
            <p:ph idx="1"/>
          </p:nvPr>
        </p:nvSpPr>
        <p:spPr/>
        <p:txBody>
          <a:bodyPr>
            <a:normAutofit/>
          </a:bodyPr>
          <a:lstStyle/>
          <a:p>
            <a:pPr algn="l">
              <a:buNone/>
            </a:pPr>
            <a:r>
              <a:rPr lang="en-US" dirty="0" smtClean="0"/>
              <a:t>This period began from the first parturition to end age of the animal production ,his phase characterized by pregnancy and childbirth         beside the daily milking until drying ,                 the drying of animal doing at(60-90)days before parturition to the animal of high production and (40-60)days to the animal of low production </a:t>
            </a:r>
            <a:endParaRPr lang="ar-IQ"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The Milking</a:t>
            </a:r>
            <a:endParaRPr lang="ar-IQ" dirty="0"/>
          </a:p>
        </p:txBody>
      </p:sp>
      <p:sp>
        <p:nvSpPr>
          <p:cNvPr id="3" name="عنصر نائب للمحتوى 2"/>
          <p:cNvSpPr>
            <a:spLocks noGrp="1"/>
          </p:cNvSpPr>
          <p:nvPr>
            <p:ph idx="1"/>
          </p:nvPr>
        </p:nvSpPr>
        <p:spPr>
          <a:xfrm>
            <a:off x="457200" y="1071546"/>
            <a:ext cx="8229600" cy="5054617"/>
          </a:xfrm>
        </p:spPr>
        <p:txBody>
          <a:bodyPr/>
          <a:lstStyle/>
          <a:p>
            <a:pPr algn="l">
              <a:buNone/>
            </a:pPr>
            <a:r>
              <a:rPr lang="en-US" b="1" i="1" dirty="0" smtClean="0"/>
              <a:t>	 	</a:t>
            </a:r>
            <a:endParaRPr lang="en-US" dirty="0" smtClean="0"/>
          </a:p>
          <a:p>
            <a:pPr algn="l">
              <a:buNone/>
            </a:pPr>
            <a:r>
              <a:rPr lang="en-US" dirty="0" smtClean="0"/>
              <a:t>The purpose from milking operation is to get the milk from udder and we can get the milk by these ways </a:t>
            </a:r>
          </a:p>
          <a:p>
            <a:pPr algn="l">
              <a:buNone/>
            </a:pPr>
            <a:r>
              <a:rPr lang="en-US" dirty="0" smtClean="0"/>
              <a:t>1-Nursing .</a:t>
            </a:r>
          </a:p>
          <a:p>
            <a:pPr algn="l">
              <a:buNone/>
            </a:pPr>
            <a:r>
              <a:rPr lang="en-US" dirty="0" smtClean="0"/>
              <a:t>2-Hand milking .</a:t>
            </a:r>
          </a:p>
          <a:p>
            <a:pPr algn="l">
              <a:buNone/>
            </a:pPr>
            <a:r>
              <a:rPr lang="en-US" dirty="0" smtClean="0"/>
              <a:t>3-Machin milking .</a:t>
            </a:r>
          </a:p>
          <a:p>
            <a:pPr algn="l"/>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How draining pregnant cow</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071546"/>
            <a:ext cx="8229600" cy="5054617"/>
          </a:xfrm>
        </p:spPr>
        <p:txBody>
          <a:bodyPr/>
          <a:lstStyle/>
          <a:p>
            <a:pPr>
              <a:buNone/>
            </a:pPr>
            <a:r>
              <a:rPr lang="en-US" dirty="0" smtClean="0"/>
              <a:t>a-Reduce the number daily milking time or leave </a:t>
            </a:r>
            <a:r>
              <a:rPr lang="ar-IQ" dirty="0" smtClean="0"/>
              <a:t> </a:t>
            </a:r>
            <a:r>
              <a:rPr lang="en-US" dirty="0" smtClean="0"/>
              <a:t>amount of milk in the udder when milking .       </a:t>
            </a:r>
            <a:r>
              <a:rPr lang="ar-IQ" dirty="0" smtClean="0"/>
              <a:t>     </a:t>
            </a:r>
            <a:r>
              <a:rPr lang="en-US" dirty="0" smtClean="0"/>
              <a:t>b-Reduce the amount of feed temporarily until drying of the animal                                      </a:t>
            </a:r>
          </a:p>
          <a:p>
            <a:pPr>
              <a:buNone/>
            </a:pPr>
            <a:r>
              <a:rPr lang="en-US" dirty="0" smtClean="0"/>
              <a:t>c-Drying was done through a week .                       </a:t>
            </a:r>
          </a:p>
          <a:p>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of the adult Bulls</a:t>
            </a:r>
            <a:endParaRPr lang="ar-IQ" dirty="0"/>
          </a:p>
        </p:txBody>
      </p:sp>
      <p:sp>
        <p:nvSpPr>
          <p:cNvPr id="3" name="عنصر نائب للمحتوى 2"/>
          <p:cNvSpPr>
            <a:spLocks noGrp="1"/>
          </p:cNvSpPr>
          <p:nvPr>
            <p:ph idx="1"/>
          </p:nvPr>
        </p:nvSpPr>
        <p:spPr/>
        <p:txBody>
          <a:bodyPr>
            <a:normAutofit lnSpcReduction="10000"/>
          </a:bodyPr>
          <a:lstStyle/>
          <a:p>
            <a:pPr algn="l">
              <a:buNone/>
            </a:pPr>
            <a:r>
              <a:rPr lang="en-US" dirty="0" smtClean="0"/>
              <a:t>*Average age production   of the bull(1.5-4.5) years .   </a:t>
            </a:r>
            <a:r>
              <a:rPr lang="ar-IQ" dirty="0" smtClean="0"/>
              <a:t>                                                       </a:t>
            </a:r>
            <a:r>
              <a:rPr lang="en-US" dirty="0" smtClean="0"/>
              <a:t> *The bull at age one year can mating (10)cows . </a:t>
            </a:r>
          </a:p>
          <a:p>
            <a:pPr>
              <a:buNone/>
            </a:pPr>
            <a:r>
              <a:rPr lang="en-US" dirty="0" smtClean="0"/>
              <a:t>*The bull at age (2) year can mating (20-30)cows</a:t>
            </a:r>
          </a:p>
          <a:p>
            <a:pPr>
              <a:buNone/>
            </a:pPr>
            <a:r>
              <a:rPr lang="en-US" smtClean="0"/>
              <a:t>. </a:t>
            </a:r>
            <a:endParaRPr lang="en-US" dirty="0" smtClean="0"/>
          </a:p>
          <a:p>
            <a:pPr>
              <a:buNone/>
            </a:pPr>
            <a:r>
              <a:rPr lang="ar-IQ" dirty="0" smtClean="0"/>
              <a:t>         </a:t>
            </a:r>
            <a:r>
              <a:rPr lang="en-US" dirty="0" smtClean="0"/>
              <a:t>*The bull at age (4-5) year can mating (60-80)cows .                                                                                 </a:t>
            </a:r>
          </a:p>
          <a:p>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Beef cattle   </a:t>
            </a:r>
          </a:p>
        </p:txBody>
      </p:sp>
      <p:sp>
        <p:nvSpPr>
          <p:cNvPr id="3" name="عنصر نائب للمحتوى 2"/>
          <p:cNvSpPr>
            <a:spLocks noGrp="1"/>
          </p:cNvSpPr>
          <p:nvPr>
            <p:ph idx="1"/>
          </p:nvPr>
        </p:nvSpPr>
        <p:spPr/>
        <p:txBody>
          <a:bodyPr>
            <a:normAutofit fontScale="62500" lnSpcReduction="20000"/>
          </a:bodyPr>
          <a:lstStyle/>
          <a:p>
            <a:pPr algn="l">
              <a:buNone/>
            </a:pPr>
            <a:r>
              <a:rPr lang="en-US" b="1" i="1" dirty="0" smtClean="0"/>
              <a:t> </a:t>
            </a:r>
            <a:endParaRPr lang="en-US" dirty="0" smtClean="0"/>
          </a:p>
          <a:p>
            <a:pPr algn="l">
              <a:buNone/>
            </a:pPr>
            <a:r>
              <a:rPr lang="en-US" dirty="0" smtClean="0"/>
              <a:t>`Animal </a:t>
            </a:r>
            <a:r>
              <a:rPr lang="en-US" dirty="0" smtClean="0"/>
              <a:t>have a good efficient in food conversion  </a:t>
            </a:r>
            <a:endParaRPr lang="en-US" dirty="0" smtClean="0"/>
          </a:p>
          <a:p>
            <a:pPr algn="l">
              <a:buNone/>
            </a:pPr>
            <a:r>
              <a:rPr lang="en-US" dirty="0" smtClean="0"/>
              <a:t> </a:t>
            </a:r>
            <a:endParaRPr lang="en-US" dirty="0" smtClean="0"/>
          </a:p>
          <a:p>
            <a:pPr algn="l">
              <a:buNone/>
            </a:pPr>
            <a:r>
              <a:rPr lang="en-US" dirty="0" smtClean="0"/>
              <a:t>Meat production is affected by many factors, these are :-</a:t>
            </a:r>
          </a:p>
          <a:p>
            <a:pPr algn="l">
              <a:buNone/>
            </a:pPr>
            <a:r>
              <a:rPr lang="ar-IQ" dirty="0" smtClean="0"/>
              <a:t>   </a:t>
            </a:r>
            <a:r>
              <a:rPr lang="en-US" dirty="0" smtClean="0"/>
              <a:t>    </a:t>
            </a:r>
            <a:r>
              <a:rPr lang="en-US" dirty="0" smtClean="0"/>
              <a:t>1-Breeds                 2-Age                       3-Nutrition                       4- care </a:t>
            </a:r>
          </a:p>
          <a:p>
            <a:pPr algn="l" rtl="0">
              <a:buNone/>
            </a:pPr>
            <a:r>
              <a:rPr lang="en-US" b="1" i="1" u="sng" dirty="0" smtClean="0"/>
              <a:t>The characterized of Beef cattle </a:t>
            </a:r>
            <a:endParaRPr lang="en-US" dirty="0" smtClean="0"/>
          </a:p>
          <a:p>
            <a:pPr algn="l" rtl="0">
              <a:buNone/>
            </a:pPr>
            <a:r>
              <a:rPr lang="en-US" dirty="0" smtClean="0"/>
              <a:t>1-The integration of member of the body with each other and short leg .</a:t>
            </a:r>
          </a:p>
          <a:p>
            <a:pPr algn="l" rtl="0">
              <a:buNone/>
            </a:pPr>
            <a:r>
              <a:rPr lang="en-US" dirty="0" smtClean="0"/>
              <a:t>2-The neck short and thick ,filled with meat especially the body contact area .</a:t>
            </a:r>
          </a:p>
          <a:p>
            <a:pPr algn="l" rtl="0">
              <a:buNone/>
            </a:pPr>
            <a:r>
              <a:rPr lang="en-US" dirty="0" smtClean="0"/>
              <a:t>3-Coated meat shoulder and back straight ,broad and consist </a:t>
            </a:r>
            <a:r>
              <a:rPr lang="en-US" dirty="0" smtClean="0"/>
              <a:t>supply4-Large </a:t>
            </a:r>
            <a:r>
              <a:rPr lang="en-US" dirty="0" smtClean="0"/>
              <a:t>abdomen and wide chest the shoulder filled with muscles .</a:t>
            </a:r>
          </a:p>
          <a:p>
            <a:pPr algn="l" rtl="0">
              <a:buNone/>
            </a:pPr>
            <a:r>
              <a:rPr lang="en-US" dirty="0" smtClean="0"/>
              <a:t>5-Thigh thick and full with muscles for an extend shank .</a:t>
            </a:r>
          </a:p>
          <a:p>
            <a:pPr algn="l" rtl="0">
              <a:buNone/>
            </a:pPr>
            <a:r>
              <a:rPr lang="en-US" dirty="0" smtClean="0"/>
              <a:t>6-Solid body with a smooth skin texture and smooth shiny hair .</a:t>
            </a:r>
          </a:p>
          <a:p>
            <a:pPr algn="l">
              <a:buNone/>
            </a:pPr>
            <a:r>
              <a:rPr lang="en-US" dirty="0" smtClean="0"/>
              <a:t>7- Beef cattle is  characterized by fast growth and high efficiency in feed conversion to meat and fat   </a:t>
            </a:r>
          </a:p>
          <a:p>
            <a:pPr algn="l"/>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Cattle temperate and moderate cold</a:t>
            </a:r>
            <a:endParaRPr lang="ar-IQ" dirty="0"/>
          </a:p>
        </p:txBody>
      </p:sp>
      <p:sp>
        <p:nvSpPr>
          <p:cNvPr id="3" name="عنصر نائب للمحتوى 2"/>
          <p:cNvSpPr>
            <a:spLocks noGrp="1"/>
          </p:cNvSpPr>
          <p:nvPr>
            <p:ph idx="1"/>
          </p:nvPr>
        </p:nvSpPr>
        <p:spPr/>
        <p:txBody>
          <a:bodyPr>
            <a:normAutofit/>
          </a:bodyPr>
          <a:lstStyle/>
          <a:p>
            <a:pPr algn="l">
              <a:buNone/>
            </a:pPr>
            <a:endParaRPr lang="en-US" dirty="0" smtClean="0"/>
          </a:p>
          <a:p>
            <a:pPr algn="l">
              <a:buNone/>
            </a:pPr>
            <a:r>
              <a:rPr lang="en-US" b="1" i="1" dirty="0" smtClean="0"/>
              <a:t>First :-Thoroughbred Beef cattle</a:t>
            </a:r>
            <a:r>
              <a:rPr lang="en-US" dirty="0" smtClean="0"/>
              <a:t> .</a:t>
            </a:r>
          </a:p>
          <a:p>
            <a:pPr algn="l">
              <a:buNone/>
            </a:pPr>
            <a:r>
              <a:rPr lang="en-US" dirty="0" smtClean="0"/>
              <a:t>	        </a:t>
            </a:r>
            <a:r>
              <a:rPr lang="en-US" b="1" i="1" dirty="0" smtClean="0"/>
              <a:t>1-The Aberdeen-Angus breed </a:t>
            </a:r>
            <a:r>
              <a:rPr lang="en-US" dirty="0" smtClean="0"/>
              <a:t>	 </a:t>
            </a:r>
          </a:p>
          <a:p>
            <a:pPr algn="l">
              <a:buNone/>
            </a:pPr>
            <a:r>
              <a:rPr lang="en-US" dirty="0" smtClean="0"/>
              <a:t>	 </a:t>
            </a:r>
            <a:r>
              <a:rPr lang="en-US" dirty="0" smtClean="0"/>
              <a:t>	        </a:t>
            </a:r>
            <a:r>
              <a:rPr lang="en-US" dirty="0" smtClean="0"/>
              <a:t>		</a:t>
            </a:r>
            <a:r>
              <a:rPr lang="ar-IQ" dirty="0" smtClean="0"/>
              <a:t>      </a:t>
            </a:r>
            <a:r>
              <a:rPr lang="en-US" dirty="0" smtClean="0"/>
              <a:t>  </a:t>
            </a:r>
            <a:r>
              <a:rPr lang="en-US" dirty="0" smtClean="0"/>
              <a:t>*</a:t>
            </a:r>
            <a:r>
              <a:rPr lang="en-US" dirty="0" smtClean="0"/>
              <a:t>His native in British .</a:t>
            </a:r>
          </a:p>
          <a:p>
            <a:pPr algn="l">
              <a:buNone/>
            </a:pPr>
            <a:r>
              <a:rPr lang="en-US" dirty="0" smtClean="0"/>
              <a:t> </a:t>
            </a:r>
            <a:r>
              <a:rPr lang="en-US" dirty="0" smtClean="0"/>
              <a:t>* The average weight of male (750)kg and female(650-700)kg. </a:t>
            </a:r>
          </a:p>
          <a:p>
            <a:pPr algn="l"/>
            <a:r>
              <a:rPr lang="en-US" dirty="0" smtClean="0"/>
              <a:t> </a:t>
            </a:r>
            <a:r>
              <a:rPr lang="en-US" dirty="0" smtClean="0"/>
              <a:t>*The most common color is Dark black &amp;claus,muzzle black . </a:t>
            </a:r>
          </a:p>
          <a:p>
            <a:pPr algn="l"/>
            <a:endParaRPr lang="ar-IQ"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The Aberdeen-Angus breed </a:t>
            </a:r>
            <a:endParaRPr lang="ar-IQ" dirty="0"/>
          </a:p>
        </p:txBody>
      </p:sp>
      <p:pic>
        <p:nvPicPr>
          <p:cNvPr id="4" name="عنصر نائب للمحتوى 3" descr="D:\د.هادي\picture x\abrden angus (2).jpg"/>
          <p:cNvPicPr>
            <a:picLocks noGrp="1"/>
          </p:cNvPicPr>
          <p:nvPr>
            <p:ph idx="1"/>
          </p:nvPr>
        </p:nvPicPr>
        <p:blipFill>
          <a:blip r:embed="rId2" cstate="print"/>
          <a:srcRect/>
          <a:stretch>
            <a:fillRect/>
          </a:stretch>
        </p:blipFill>
        <p:spPr bwMode="auto">
          <a:xfrm>
            <a:off x="2786050" y="2143116"/>
            <a:ext cx="392909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8229600" cy="5357850"/>
          </a:xfrm>
        </p:spPr>
        <p:txBody>
          <a:bodyPr>
            <a:normAutofit/>
          </a:bodyPr>
          <a:lstStyle/>
          <a:p>
            <a:pPr algn="l"/>
            <a:r>
              <a:rPr lang="en-US" sz="2400" dirty="0" smtClean="0"/>
              <a:t> *</a:t>
            </a:r>
            <a:r>
              <a:rPr lang="en-US" sz="2400" dirty="0" smtClean="0"/>
              <a:t>His native </a:t>
            </a:r>
            <a:r>
              <a:rPr lang="en-US" sz="2400" dirty="0" smtClean="0"/>
              <a:t>in  middle British .</a:t>
            </a:r>
            <a:br>
              <a:rPr lang="en-US" sz="2400" dirty="0" smtClean="0"/>
            </a:br>
            <a:r>
              <a:rPr lang="en-US" sz="2400" dirty="0" smtClean="0"/>
              <a:t>* </a:t>
            </a:r>
            <a:r>
              <a:rPr lang="en-US" sz="2400" dirty="0" smtClean="0"/>
              <a:t>The average weight of male (850)kg and female(700)kg. </a:t>
            </a:r>
            <a:br>
              <a:rPr lang="en-US" sz="2400" dirty="0" smtClean="0"/>
            </a:br>
            <a:r>
              <a:rPr lang="en-US" sz="2400" dirty="0" smtClean="0"/>
              <a:t>*</a:t>
            </a:r>
            <a:r>
              <a:rPr lang="en-US" sz="2400" dirty="0" smtClean="0"/>
              <a:t>The common color is Red while the back ,lower abdomen&amp;</a:t>
            </a:r>
            <a:endParaRPr lang="ar-IQ" sz="2400" dirty="0"/>
          </a:p>
        </p:txBody>
      </p:sp>
      <p:pic>
        <p:nvPicPr>
          <p:cNvPr id="4" name="عنصر نائب للمحتوى 3" descr="D:\د.هادي\picture x\Hereford breeds.jpg"/>
          <p:cNvPicPr>
            <a:picLocks noGrp="1"/>
          </p:cNvPicPr>
          <p:nvPr>
            <p:ph idx="1"/>
          </p:nvPr>
        </p:nvPicPr>
        <p:blipFill>
          <a:blip r:embed="rId2" cstate="print"/>
          <a:srcRect/>
          <a:stretch>
            <a:fillRect/>
          </a:stretch>
        </p:blipFill>
        <p:spPr bwMode="auto">
          <a:xfrm>
            <a:off x="5357818" y="3143248"/>
            <a:ext cx="3357586" cy="2571768"/>
          </a:xfrm>
          <a:prstGeom prst="rect">
            <a:avLst/>
          </a:prstGeom>
          <a:noFill/>
          <a:ln w="9525">
            <a:noFill/>
            <a:miter lim="800000"/>
            <a:headEnd/>
            <a:tailEnd/>
          </a:ln>
        </p:spPr>
      </p:pic>
      <p:sp>
        <p:nvSpPr>
          <p:cNvPr id="1025" name="Rectangle 1"/>
          <p:cNvSpPr>
            <a:spLocks noChangeArrowheads="1"/>
          </p:cNvSpPr>
          <p:nvPr/>
        </p:nvSpPr>
        <p:spPr bwMode="auto">
          <a:xfrm>
            <a:off x="0" y="-94566"/>
            <a:ext cx="494103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l" fontAlgn="base">
              <a:spcBef>
                <a:spcPct val="0"/>
              </a:spcBef>
              <a:spcAft>
                <a:spcPct val="0"/>
              </a:spcAf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en-US" sz="3600" b="1" i="1" dirty="0" smtClean="0"/>
              <a:t> 2-Hereford breeds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Nipples teat on scrotum of ox</a:t>
            </a:r>
            <a:endParaRPr lang="ar-IQ" dirty="0"/>
          </a:p>
        </p:txBody>
      </p:sp>
      <p:pic>
        <p:nvPicPr>
          <p:cNvPr id="3074" name="Picture 2" descr="C:\Users\computer\Pictures\32544185.IMG_0043.jpg"/>
          <p:cNvPicPr>
            <a:picLocks noGrp="1" noChangeAspect="1" noChangeArrowheads="1"/>
          </p:cNvPicPr>
          <p:nvPr>
            <p:ph idx="1"/>
          </p:nvPr>
        </p:nvPicPr>
        <p:blipFill>
          <a:blip r:embed="rId2" cstate="print"/>
          <a:srcRect/>
          <a:stretch>
            <a:fillRect/>
          </a:stretch>
        </p:blipFill>
        <p:spPr bwMode="auto">
          <a:xfrm>
            <a:off x="2357422" y="1928802"/>
            <a:ext cx="4500594" cy="385765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5757874" cy="5000660"/>
          </a:xfrm>
        </p:spPr>
        <p:txBody>
          <a:bodyPr>
            <a:normAutofit/>
          </a:bodyPr>
          <a:lstStyle/>
          <a:p>
            <a:pPr algn="l"/>
            <a:r>
              <a:rPr lang="en-US" sz="2400" b="1" dirty="0" smtClean="0"/>
              <a:t>Shorthorn breeds</a:t>
            </a:r>
            <a:r>
              <a:rPr lang="en-US" sz="2400" dirty="0" smtClean="0"/>
              <a:t> </a:t>
            </a:r>
            <a:br>
              <a:rPr lang="en-US" sz="2400" dirty="0" smtClean="0"/>
            </a:br>
            <a:r>
              <a:rPr lang="en-US" sz="2400" dirty="0" smtClean="0"/>
              <a:t> </a:t>
            </a:r>
            <a:r>
              <a:rPr lang="en-US" sz="2400" dirty="0" smtClean="0"/>
              <a:t>*His native in eastern British </a:t>
            </a:r>
            <a:r>
              <a:rPr lang="en-US" sz="2400" dirty="0" smtClean="0"/>
              <a:t>.</a:t>
            </a:r>
            <a:br>
              <a:rPr lang="en-US" sz="2400" dirty="0" smtClean="0"/>
            </a:br>
            <a:r>
              <a:rPr lang="en-US" sz="2400" dirty="0" smtClean="0"/>
              <a:t> * </a:t>
            </a:r>
            <a:r>
              <a:rPr lang="en-US" sz="2400" dirty="0" smtClean="0"/>
              <a:t>The average weight of male (880-950)kg and female(700)kg. </a:t>
            </a:r>
            <a:br>
              <a:rPr lang="en-US" sz="2400" dirty="0" smtClean="0"/>
            </a:br>
            <a:r>
              <a:rPr lang="en-US" sz="2400" dirty="0" smtClean="0"/>
              <a:t> *</a:t>
            </a:r>
            <a:r>
              <a:rPr lang="en-US" sz="2400" dirty="0" smtClean="0"/>
              <a:t>The common color is red&amp; white or mixture(mosaic</a:t>
            </a:r>
            <a:endParaRPr lang="ar-IQ" sz="2400" dirty="0"/>
          </a:p>
        </p:txBody>
      </p:sp>
      <p:pic>
        <p:nvPicPr>
          <p:cNvPr id="4" name="عنصر نائب للمحتوى 3" descr="D:\د.هادي\picture x\shorthorn3.jpg"/>
          <p:cNvPicPr>
            <a:picLocks noGrp="1"/>
          </p:cNvPicPr>
          <p:nvPr>
            <p:ph idx="1"/>
          </p:nvPr>
        </p:nvPicPr>
        <p:blipFill>
          <a:blip r:embed="rId2" cstate="print"/>
          <a:srcRect/>
          <a:stretch>
            <a:fillRect/>
          </a:stretch>
        </p:blipFill>
        <p:spPr bwMode="auto">
          <a:xfrm>
            <a:off x="5786446" y="1500174"/>
            <a:ext cx="3357554"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5-Sharolais breeds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pPr algn="l">
              <a:buNone/>
            </a:pPr>
            <a:r>
              <a:rPr lang="en-US" sz="2400" dirty="0" smtClean="0"/>
              <a:t>*</a:t>
            </a:r>
            <a:r>
              <a:rPr lang="en-US" sz="2400" dirty="0" smtClean="0"/>
              <a:t>Resides in France .</a:t>
            </a:r>
          </a:p>
          <a:p>
            <a:pPr algn="l">
              <a:buNone/>
            </a:pPr>
            <a:r>
              <a:rPr lang="en-US" sz="2400" dirty="0" smtClean="0"/>
              <a:t>*</a:t>
            </a:r>
            <a:r>
              <a:rPr lang="en-US" sz="2400" dirty="0" smtClean="0"/>
              <a:t>Bull weight (1000)kg &amp;cow (750)kg </a:t>
            </a:r>
            <a:r>
              <a:rPr lang="en-US" sz="2400" dirty="0" smtClean="0"/>
              <a:t>.                                                   </a:t>
            </a:r>
            <a:r>
              <a:rPr lang="en-US" sz="2400" dirty="0" smtClean="0"/>
              <a:t>*The color white (blond) </a:t>
            </a:r>
            <a:endParaRPr lang="ar-IQ" sz="2400" dirty="0"/>
          </a:p>
        </p:txBody>
      </p:sp>
      <p:pic>
        <p:nvPicPr>
          <p:cNvPr id="4" name="صورة 3" descr="D:\د.هادي\picture x\charolais.jpg"/>
          <p:cNvPicPr/>
          <p:nvPr/>
        </p:nvPicPr>
        <p:blipFill>
          <a:blip r:embed="rId3" cstate="print"/>
          <a:srcRect/>
          <a:stretch>
            <a:fillRect/>
          </a:stretch>
        </p:blipFill>
        <p:spPr bwMode="auto">
          <a:xfrm>
            <a:off x="5334000" y="2071678"/>
            <a:ext cx="3810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D:\د.هادي\picture x\santa-gertrudis 2.jpg"/>
          <p:cNvPicPr>
            <a:picLocks noGrp="1"/>
          </p:cNvPicPr>
          <p:nvPr>
            <p:ph idx="1"/>
          </p:nvPr>
        </p:nvPicPr>
        <p:blipFill>
          <a:blip r:embed="rId2" cstate="print"/>
          <a:srcRect/>
          <a:stretch>
            <a:fillRect/>
          </a:stretch>
        </p:blipFill>
        <p:spPr bwMode="auto">
          <a:xfrm>
            <a:off x="1071538" y="2428868"/>
            <a:ext cx="3000396" cy="213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descr="D:\د.هادي\picture x\beefmaster 2.jpg"/>
          <p:cNvPicPr/>
          <p:nvPr/>
        </p:nvPicPr>
        <p:blipFill>
          <a:blip r:embed="rId3" cstate="print"/>
          <a:srcRect/>
          <a:stretch>
            <a:fillRect/>
          </a:stretch>
        </p:blipFill>
        <p:spPr bwMode="auto">
          <a:xfrm>
            <a:off x="6143636" y="2428868"/>
            <a:ext cx="2714644"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ستطيل 5"/>
          <p:cNvSpPr/>
          <p:nvPr/>
        </p:nvSpPr>
        <p:spPr>
          <a:xfrm>
            <a:off x="714348" y="2000240"/>
            <a:ext cx="3214710" cy="369332"/>
          </a:xfrm>
          <a:prstGeom prst="rect">
            <a:avLst/>
          </a:prstGeom>
        </p:spPr>
        <p:txBody>
          <a:bodyPr wrap="square">
            <a:spAutoFit/>
          </a:bodyPr>
          <a:lstStyle/>
          <a:p>
            <a:r>
              <a:rPr lang="en-US" b="1" i="1" dirty="0" smtClean="0"/>
              <a:t>7-  Alsanta- Gertrud's breeds. </a:t>
            </a:r>
            <a:endParaRPr lang="ar-IQ" dirty="0"/>
          </a:p>
        </p:txBody>
      </p:sp>
      <p:sp>
        <p:nvSpPr>
          <p:cNvPr id="7" name="مستطيل 6"/>
          <p:cNvSpPr/>
          <p:nvPr/>
        </p:nvSpPr>
        <p:spPr>
          <a:xfrm>
            <a:off x="3232786" y="2000240"/>
            <a:ext cx="5482617" cy="369332"/>
          </a:xfrm>
          <a:prstGeom prst="rect">
            <a:avLst/>
          </a:prstGeom>
        </p:spPr>
        <p:txBody>
          <a:bodyPr wrap="square">
            <a:spAutoFit/>
          </a:bodyPr>
          <a:lstStyle/>
          <a:p>
            <a:r>
              <a:rPr lang="en-US" b="1" i="1" dirty="0" smtClean="0"/>
              <a:t>8-The Beef master breeds </a:t>
            </a:r>
            <a:endParaRPr lang="ar-IQ"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 	Second :-The Dual –purpose  </a:t>
            </a:r>
            <a:r>
              <a:rPr lang="en-US" b="1" i="1" dirty="0" smtClean="0"/>
              <a:t>cattle</a:t>
            </a:r>
            <a:r>
              <a:rPr lang="ar-IQ" b="1" i="1" dirty="0" smtClean="0"/>
              <a:t>  </a:t>
            </a:r>
            <a:endParaRPr lang="ar-IQ" dirty="0"/>
          </a:p>
        </p:txBody>
      </p:sp>
      <p:sp>
        <p:nvSpPr>
          <p:cNvPr id="3" name="عنصر نائب للمحتوى 2"/>
          <p:cNvSpPr>
            <a:spLocks noGrp="1"/>
          </p:cNvSpPr>
          <p:nvPr>
            <p:ph idx="1"/>
          </p:nvPr>
        </p:nvSpPr>
        <p:spPr/>
        <p:txBody>
          <a:bodyPr>
            <a:normAutofit/>
          </a:bodyPr>
          <a:lstStyle/>
          <a:p>
            <a:pPr algn="l">
              <a:buNone/>
            </a:pPr>
            <a:r>
              <a:rPr lang="en-US" sz="2800" dirty="0" smtClean="0"/>
              <a:t> </a:t>
            </a:r>
            <a:r>
              <a:rPr lang="en-US" sz="2800" b="1" i="1" dirty="0" smtClean="0"/>
              <a:t>1-The milking shorthorn</a:t>
            </a:r>
            <a:r>
              <a:rPr lang="en-US" sz="2800" dirty="0" smtClean="0"/>
              <a:t> </a:t>
            </a:r>
            <a:r>
              <a:rPr lang="en-US" sz="2800" b="1" i="1" dirty="0" smtClean="0"/>
              <a:t>breeds</a:t>
            </a:r>
            <a:r>
              <a:rPr lang="en-US" sz="2800" dirty="0" smtClean="0"/>
              <a:t>      </a:t>
            </a:r>
            <a:r>
              <a:rPr lang="en-US" sz="2800" b="1" i="1" dirty="0" smtClean="0"/>
              <a:t> </a:t>
            </a:r>
            <a:endParaRPr lang="en-US" sz="2800" dirty="0" smtClean="0"/>
          </a:p>
          <a:p>
            <a:pPr algn="l">
              <a:buNone/>
            </a:pPr>
            <a:r>
              <a:rPr lang="en-US" sz="2800" dirty="0" smtClean="0"/>
              <a:t> </a:t>
            </a:r>
            <a:r>
              <a:rPr lang="en-US" sz="2800" dirty="0" smtClean="0"/>
              <a:t> </a:t>
            </a:r>
            <a:r>
              <a:rPr lang="en-US" sz="2800" dirty="0" smtClean="0"/>
              <a:t>*Bull weight (450)kg &amp;cow (350)kg .</a:t>
            </a:r>
          </a:p>
          <a:p>
            <a:pPr algn="l">
              <a:buNone/>
            </a:pPr>
            <a:r>
              <a:rPr lang="en-US" sz="2800" dirty="0" smtClean="0"/>
              <a:t> </a:t>
            </a:r>
            <a:r>
              <a:rPr lang="en-US" sz="2800" dirty="0" smtClean="0"/>
              <a:t> </a:t>
            </a:r>
            <a:r>
              <a:rPr lang="en-US" sz="2800" dirty="0" smtClean="0"/>
              <a:t>*Milk production (4100) kg in season .  </a:t>
            </a:r>
            <a:endParaRPr lang="ar-IQ" sz="2800" dirty="0"/>
          </a:p>
        </p:txBody>
      </p:sp>
      <p:pic>
        <p:nvPicPr>
          <p:cNvPr id="4" name="صورة 3" descr="D:\د.هادي\picture x\shorthorn.jpg"/>
          <p:cNvPicPr/>
          <p:nvPr/>
        </p:nvPicPr>
        <p:blipFill>
          <a:blip r:embed="rId2" cstate="print"/>
          <a:srcRect/>
          <a:stretch>
            <a:fillRect/>
          </a:stretch>
        </p:blipFill>
        <p:spPr bwMode="auto">
          <a:xfrm>
            <a:off x="6143636" y="2071678"/>
            <a:ext cx="2857520" cy="2319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2-Normandy France breed s</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pPr algn="l">
              <a:buNone/>
            </a:pPr>
            <a:r>
              <a:rPr lang="en-US" sz="2400" dirty="0" smtClean="0"/>
              <a:t>*</a:t>
            </a:r>
            <a:r>
              <a:rPr lang="en-US" sz="2400" dirty="0" smtClean="0"/>
              <a:t>Bull weight (1080)kg &amp;cow (770)kg   .            </a:t>
            </a:r>
            <a:r>
              <a:rPr lang="en-US" sz="2400" dirty="0" smtClean="0"/>
              <a:t>        </a:t>
            </a:r>
            <a:endParaRPr lang="en-US" sz="2400" dirty="0" smtClean="0"/>
          </a:p>
          <a:p>
            <a:pPr algn="l">
              <a:buNone/>
            </a:pPr>
            <a:r>
              <a:rPr lang="ar-IQ" sz="2400" dirty="0" smtClean="0"/>
              <a:t>    </a:t>
            </a:r>
            <a:r>
              <a:rPr lang="en-US" sz="2400" dirty="0" smtClean="0"/>
              <a:t> </a:t>
            </a:r>
            <a:r>
              <a:rPr lang="en-US" sz="2400" dirty="0" smtClean="0"/>
              <a:t>*Milk production reach to (4000)kg /season </a:t>
            </a:r>
            <a:r>
              <a:rPr lang="en-US" sz="2400" dirty="0" smtClean="0"/>
              <a:t>.                   </a:t>
            </a:r>
            <a:r>
              <a:rPr lang="en-US" sz="2400" dirty="0" smtClean="0"/>
              <a:t>*White Maroni body color with white spots .  </a:t>
            </a:r>
          </a:p>
          <a:p>
            <a:pPr algn="l"/>
            <a:endParaRPr lang="ar-IQ" sz="2400" dirty="0"/>
          </a:p>
        </p:txBody>
      </p:sp>
      <p:pic>
        <p:nvPicPr>
          <p:cNvPr id="4" name="صورة 3" descr="D:\د.هادي\picture x\normandy 2.jpg"/>
          <p:cNvPicPr/>
          <p:nvPr/>
        </p:nvPicPr>
        <p:blipFill>
          <a:blip r:embed="rId2" cstate="print"/>
          <a:srcRect/>
          <a:stretch>
            <a:fillRect/>
          </a:stretch>
        </p:blipFill>
        <p:spPr bwMode="auto">
          <a:xfrm>
            <a:off x="6072198" y="1928802"/>
            <a:ext cx="2928958" cy="256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3-The Monbelard France breeds   </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071546"/>
            <a:ext cx="8229600" cy="5054617"/>
          </a:xfrm>
        </p:spPr>
        <p:txBody>
          <a:bodyPr>
            <a:normAutofit/>
          </a:bodyPr>
          <a:lstStyle/>
          <a:p>
            <a:pPr algn="l"/>
            <a:r>
              <a:rPr lang="en-US" sz="2800" dirty="0" smtClean="0"/>
              <a:t> </a:t>
            </a:r>
            <a:r>
              <a:rPr lang="en-US" sz="2800" dirty="0" smtClean="0"/>
              <a:t>*Red color body with white spots .</a:t>
            </a:r>
          </a:p>
          <a:p>
            <a:pPr algn="l">
              <a:buNone/>
            </a:pPr>
            <a:r>
              <a:rPr lang="en-US" sz="2800" dirty="0" smtClean="0"/>
              <a:t> *Bull weight (915)kg &amp;cow (</a:t>
            </a:r>
            <a:r>
              <a:rPr lang="en-US" sz="2800" dirty="0" smtClean="0"/>
              <a:t>770)kg</a:t>
            </a:r>
          </a:p>
          <a:p>
            <a:pPr algn="l">
              <a:buNone/>
            </a:pPr>
            <a:r>
              <a:rPr lang="en-US" sz="2800" dirty="0" smtClean="0"/>
              <a:t> *Milk production reach to (4000)kg /season              </a:t>
            </a:r>
          </a:p>
          <a:p>
            <a:pPr algn="l"/>
            <a:endParaRPr lang="ar-IQ" sz="2800" dirty="0"/>
          </a:p>
        </p:txBody>
      </p:sp>
      <p:pic>
        <p:nvPicPr>
          <p:cNvPr id="4" name="صورة 3" descr="C:\Users\computer\Desktop\cattle ppt&amp;lecturer\picture x\220px-Vache-race-Montbéliarde.jpg"/>
          <p:cNvPicPr/>
          <p:nvPr/>
        </p:nvPicPr>
        <p:blipFill>
          <a:blip r:embed="rId2" cstate="print"/>
          <a:srcRect/>
          <a:stretch>
            <a:fillRect/>
          </a:stretch>
        </p:blipFill>
        <p:spPr bwMode="auto">
          <a:xfrm>
            <a:off x="3357554" y="2571744"/>
            <a:ext cx="3857652" cy="2238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D:\د.هادي\picture x\Red-poll 2.jpg"/>
          <p:cNvPicPr>
            <a:picLocks noGrp="1"/>
          </p:cNvPicPr>
          <p:nvPr>
            <p:ph idx="1"/>
          </p:nvPr>
        </p:nvPicPr>
        <p:blipFill>
          <a:blip r:embed="rId2" cstate="print"/>
          <a:srcRect/>
          <a:stretch>
            <a:fillRect/>
          </a:stretch>
        </p:blipFill>
        <p:spPr bwMode="auto">
          <a:xfrm>
            <a:off x="428596" y="2071678"/>
            <a:ext cx="3214710" cy="2490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3731" name="Rectangle 3"/>
          <p:cNvSpPr>
            <a:spLocks noChangeArrowheads="1"/>
          </p:cNvSpPr>
          <p:nvPr/>
        </p:nvSpPr>
        <p:spPr bwMode="auto">
          <a:xfrm>
            <a:off x="285720" y="1693962"/>
            <a:ext cx="264320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4-The Redpoll breeds</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صورة 7" descr="D:\د.هادي\picture x\Dexter.jpg"/>
          <p:cNvPicPr/>
          <p:nvPr/>
        </p:nvPicPr>
        <p:blipFill>
          <a:blip r:embed="rId3" cstate="print"/>
          <a:srcRect/>
          <a:stretch>
            <a:fillRect/>
          </a:stretch>
        </p:blipFill>
        <p:spPr bwMode="auto">
          <a:xfrm>
            <a:off x="5357818" y="2143116"/>
            <a:ext cx="3500462" cy="2495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ستطيل 8"/>
          <p:cNvSpPr/>
          <p:nvPr/>
        </p:nvSpPr>
        <p:spPr>
          <a:xfrm>
            <a:off x="6000760" y="1571612"/>
            <a:ext cx="2286016" cy="369332"/>
          </a:xfrm>
          <a:prstGeom prst="rect">
            <a:avLst/>
          </a:prstGeom>
        </p:spPr>
        <p:txBody>
          <a:bodyPr wrap="square">
            <a:spAutoFit/>
          </a:bodyPr>
          <a:lstStyle/>
          <a:p>
            <a:r>
              <a:rPr lang="en-US" b="1" i="1" dirty="0" smtClean="0"/>
              <a:t>5-The Dexter breeds</a:t>
            </a:r>
            <a:endParaRPr lang="ar-IQ"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Third:-Asian cattle</a:t>
            </a:r>
            <a:endParaRPr lang="ar-IQ" dirty="0"/>
          </a:p>
        </p:txBody>
      </p:sp>
      <p:sp>
        <p:nvSpPr>
          <p:cNvPr id="3" name="عنصر نائب للمحتوى 2"/>
          <p:cNvSpPr>
            <a:spLocks noGrp="1"/>
          </p:cNvSpPr>
          <p:nvPr>
            <p:ph idx="1"/>
          </p:nvPr>
        </p:nvSpPr>
        <p:spPr/>
        <p:txBody>
          <a:bodyPr>
            <a:normAutofit/>
          </a:bodyPr>
          <a:lstStyle/>
          <a:p>
            <a:pPr algn="l">
              <a:buNone/>
            </a:pPr>
            <a:r>
              <a:rPr lang="en-US" sz="2800" b="1" i="1" dirty="0" smtClean="0"/>
              <a:t>1-Braham </a:t>
            </a:r>
            <a:r>
              <a:rPr lang="en-US" sz="2800" b="1" i="1" dirty="0" smtClean="0"/>
              <a:t>breeds.</a:t>
            </a:r>
            <a:r>
              <a:rPr lang="en-US" sz="2800" dirty="0" smtClean="0"/>
              <a:t>   </a:t>
            </a:r>
          </a:p>
          <a:p>
            <a:pPr algn="l">
              <a:buNone/>
            </a:pPr>
            <a:r>
              <a:rPr lang="en-US" sz="2800" dirty="0" smtClean="0"/>
              <a:t>                                                                                     </a:t>
            </a:r>
            <a:r>
              <a:rPr lang="en-US" sz="2800" dirty="0" smtClean="0"/>
              <a:t> </a:t>
            </a:r>
            <a:r>
              <a:rPr lang="en-US" sz="2800" dirty="0" smtClean="0"/>
              <a:t>*Containing Hump, the ear wide long &amp;the horn distended up .          </a:t>
            </a:r>
            <a:r>
              <a:rPr lang="ar-IQ" sz="2800" dirty="0" smtClean="0"/>
              <a:t>      </a:t>
            </a:r>
            <a:r>
              <a:rPr lang="en-US" sz="2800" dirty="0" smtClean="0"/>
              <a:t>                                                   </a:t>
            </a:r>
            <a:r>
              <a:rPr lang="en-US" sz="2800" dirty="0" smtClean="0"/>
              <a:t>*The common color is Grey </a:t>
            </a:r>
            <a:r>
              <a:rPr lang="en-US" sz="2800" dirty="0" smtClean="0"/>
              <a:t>                                         *</a:t>
            </a:r>
            <a:r>
              <a:rPr lang="en-US" sz="2800" dirty="0" smtClean="0"/>
              <a:t>Dewlap overhangs the bottom of the neck . </a:t>
            </a:r>
          </a:p>
          <a:p>
            <a:pPr algn="l"/>
            <a:r>
              <a:rPr lang="en-US" sz="2800" dirty="0" smtClean="0"/>
              <a:t>*</a:t>
            </a:r>
            <a:r>
              <a:rPr lang="en-US" sz="2800" dirty="0" smtClean="0"/>
              <a:t>Bull weight (800)kg &amp;cow (550)kg . </a:t>
            </a:r>
          </a:p>
          <a:p>
            <a:pPr algn="l"/>
            <a:endParaRPr lang="ar-IQ" sz="2800" dirty="0"/>
          </a:p>
        </p:txBody>
      </p:sp>
      <p:pic>
        <p:nvPicPr>
          <p:cNvPr id="4" name="صورة 3" descr="D:\د.هادي\picture x\brahama.jpg"/>
          <p:cNvPicPr/>
          <p:nvPr/>
        </p:nvPicPr>
        <p:blipFill>
          <a:blip r:embed="rId2" cstate="print"/>
          <a:srcRect/>
          <a:stretch>
            <a:fillRect/>
          </a:stretch>
        </p:blipFill>
        <p:spPr bwMode="auto">
          <a:xfrm>
            <a:off x="5929322" y="4500570"/>
            <a:ext cx="3067050"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dirty="0" smtClean="0"/>
              <a:t>2-The Gir breeds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pPr algn="l">
              <a:buNone/>
            </a:pPr>
            <a:r>
              <a:rPr lang="en-US" sz="2800" dirty="0" smtClean="0"/>
              <a:t>*</a:t>
            </a:r>
            <a:r>
              <a:rPr lang="en-US" sz="2800" dirty="0" smtClean="0"/>
              <a:t>His native in India .</a:t>
            </a:r>
          </a:p>
          <a:p>
            <a:pPr algn="l">
              <a:buNone/>
            </a:pPr>
            <a:r>
              <a:rPr lang="en-US" sz="2800" dirty="0" smtClean="0"/>
              <a:t>*</a:t>
            </a:r>
            <a:r>
              <a:rPr lang="en-US" sz="2800" dirty="0" smtClean="0"/>
              <a:t>The common color mostly white with spots &amp;red </a:t>
            </a:r>
            <a:r>
              <a:rPr lang="en-US" sz="2800" dirty="0" smtClean="0"/>
              <a:t>area.</a:t>
            </a:r>
            <a:endParaRPr lang="en-US" sz="2800" dirty="0" smtClean="0"/>
          </a:p>
          <a:p>
            <a:pPr algn="l">
              <a:buNone/>
            </a:pPr>
            <a:r>
              <a:rPr lang="en-US" sz="2800" dirty="0" smtClean="0"/>
              <a:t>*</a:t>
            </a:r>
            <a:r>
              <a:rPr lang="en-US" sz="2800" dirty="0" smtClean="0"/>
              <a:t>Low milk production </a:t>
            </a:r>
            <a:r>
              <a:rPr lang="en-US" sz="2800" dirty="0" smtClean="0"/>
              <a:t>.                                                           </a:t>
            </a:r>
            <a:r>
              <a:rPr lang="en-US" sz="2800" dirty="0" smtClean="0"/>
              <a:t>*Bull use for Job .</a:t>
            </a:r>
          </a:p>
          <a:p>
            <a:pPr algn="l"/>
            <a:endParaRPr lang="ar-IQ" sz="2800" dirty="0"/>
          </a:p>
        </p:txBody>
      </p:sp>
      <p:pic>
        <p:nvPicPr>
          <p:cNvPr id="4" name="صورة 3" descr="D:\د.هادي\picture x\Gir breeds.jpg"/>
          <p:cNvPicPr/>
          <p:nvPr/>
        </p:nvPicPr>
        <p:blipFill>
          <a:blip r:embed="rId2" cstate="print"/>
          <a:srcRect/>
          <a:stretch>
            <a:fillRect/>
          </a:stretch>
        </p:blipFill>
        <p:spPr bwMode="auto">
          <a:xfrm>
            <a:off x="5715008" y="2643182"/>
            <a:ext cx="2886075"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Fourth:- African cattle.</a:t>
            </a:r>
            <a:endParaRPr lang="ar-IQ" dirty="0"/>
          </a:p>
        </p:txBody>
      </p:sp>
      <p:sp>
        <p:nvSpPr>
          <p:cNvPr id="3" name="عنصر نائب للمحتوى 2"/>
          <p:cNvSpPr>
            <a:spLocks noGrp="1"/>
          </p:cNvSpPr>
          <p:nvPr>
            <p:ph idx="1"/>
          </p:nvPr>
        </p:nvSpPr>
        <p:spPr/>
        <p:txBody>
          <a:bodyPr/>
          <a:lstStyle/>
          <a:p>
            <a:pPr algn="l">
              <a:buNone/>
            </a:pPr>
            <a:r>
              <a:rPr lang="en-US" b="1" i="1" dirty="0" smtClean="0"/>
              <a:t>1-Nilotic breeds</a:t>
            </a:r>
            <a:r>
              <a:rPr lang="en-US" dirty="0" smtClean="0"/>
              <a:t> </a:t>
            </a:r>
            <a:endParaRPr lang="ar-IQ" dirty="0"/>
          </a:p>
        </p:txBody>
      </p:sp>
      <p:pic>
        <p:nvPicPr>
          <p:cNvPr id="4" name="صورة 3" descr="C:\Users\computer\Pictures\southsudancattle_-_un-4fd90.jpg"/>
          <p:cNvPicPr/>
          <p:nvPr/>
        </p:nvPicPr>
        <p:blipFill>
          <a:blip r:embed="rId2" cstate="print"/>
          <a:srcRect/>
          <a:stretch>
            <a:fillRect/>
          </a:stretch>
        </p:blipFill>
        <p:spPr bwMode="auto">
          <a:xfrm>
            <a:off x="5562600" y="2285992"/>
            <a:ext cx="358140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2946" name="Rectangle 2"/>
          <p:cNvSpPr>
            <a:spLocks noChangeArrowheads="1"/>
          </p:cNvSpPr>
          <p:nvPr/>
        </p:nvSpPr>
        <p:spPr bwMode="auto">
          <a:xfrm>
            <a:off x="285720" y="2327640"/>
            <a:ext cx="64293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292600" algn="l"/>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*His native in South Sudan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292600" algn="l"/>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*Hybrid from African x Indian  &amp;Hump present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292600" algn="l"/>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common color white&amp;grey ,red and black . </a:t>
            </a: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292600" algn="l"/>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*Bull weight (310)kg ,cow(200) kg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292600" algn="l"/>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meat of this breeds finest meat in Sudan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Milking cow</a:t>
            </a:r>
            <a:endParaRPr lang="ar-IQ" dirty="0"/>
          </a:p>
        </p:txBody>
      </p:sp>
      <p:pic>
        <p:nvPicPr>
          <p:cNvPr id="9218" name="Picture 2" descr="C:\Users\computer\Pictures\download (3).jpg"/>
          <p:cNvPicPr>
            <a:picLocks noGrp="1" noChangeAspect="1" noChangeArrowheads="1"/>
          </p:cNvPicPr>
          <p:nvPr>
            <p:ph idx="1"/>
          </p:nvPr>
        </p:nvPicPr>
        <p:blipFill>
          <a:blip r:embed="rId2" cstate="print"/>
          <a:srcRect/>
          <a:stretch>
            <a:fillRect/>
          </a:stretch>
        </p:blipFill>
        <p:spPr bwMode="auto">
          <a:xfrm>
            <a:off x="2500298" y="1785926"/>
            <a:ext cx="4357718" cy="364333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 2-Dama breeds . </a:t>
            </a:r>
            <a:endParaRPr lang="ar-IQ" dirty="0"/>
          </a:p>
        </p:txBody>
      </p:sp>
      <p:pic>
        <p:nvPicPr>
          <p:cNvPr id="4" name="عنصر نائب للمحتوى 3" descr="C:\Users\computer\Pictures\x5468e05.jpg"/>
          <p:cNvPicPr>
            <a:picLocks noGrp="1"/>
          </p:cNvPicPr>
          <p:nvPr>
            <p:ph idx="1"/>
          </p:nvPr>
        </p:nvPicPr>
        <p:blipFill>
          <a:blip r:embed="rId2" cstate="print"/>
          <a:srcRect/>
          <a:stretch>
            <a:fillRect/>
          </a:stretch>
        </p:blipFill>
        <p:spPr bwMode="auto">
          <a:xfrm>
            <a:off x="4143372" y="2786058"/>
            <a:ext cx="4629873" cy="3032567"/>
          </a:xfrm>
          <a:prstGeom prst="rect">
            <a:avLst/>
          </a:prstGeom>
          <a:noFill/>
          <a:ln w="9525">
            <a:noFill/>
            <a:miter lim="800000"/>
            <a:headEnd/>
            <a:tailEnd/>
          </a:ln>
        </p:spPr>
      </p:pic>
      <p:sp>
        <p:nvSpPr>
          <p:cNvPr id="86017" name="Rectangle 1"/>
          <p:cNvSpPr>
            <a:spLocks noChangeArrowheads="1"/>
          </p:cNvSpPr>
          <p:nvPr/>
        </p:nvSpPr>
        <p:spPr bwMode="auto">
          <a:xfrm>
            <a:off x="0" y="2538922"/>
            <a:ext cx="35718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43688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*Located in west Africa  ,yellow color or pale yellow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368800" algn="l"/>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and bull (310) kg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Working cow</a:t>
            </a:r>
            <a:endParaRPr lang="ar-IQ" dirty="0"/>
          </a:p>
        </p:txBody>
      </p:sp>
      <p:pic>
        <p:nvPicPr>
          <p:cNvPr id="8194" name="Picture 2" descr="C:\Users\computer\Pictures\images (4).jpg"/>
          <p:cNvPicPr>
            <a:picLocks noGrp="1" noChangeAspect="1" noChangeArrowheads="1"/>
          </p:cNvPicPr>
          <p:nvPr>
            <p:ph idx="1"/>
          </p:nvPr>
        </p:nvPicPr>
        <p:blipFill>
          <a:blip r:embed="rId2" cstate="print"/>
          <a:srcRect/>
          <a:stretch>
            <a:fillRect/>
          </a:stretch>
        </p:blipFill>
        <p:spPr bwMode="auto">
          <a:xfrm>
            <a:off x="2500298" y="1785926"/>
            <a:ext cx="4429156" cy="37862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Beef cattle</a:t>
            </a:r>
            <a:endParaRPr lang="ar-IQ" dirty="0"/>
          </a:p>
        </p:txBody>
      </p:sp>
      <p:pic>
        <p:nvPicPr>
          <p:cNvPr id="4098" name="Picture 2" descr="C:\Users\computer\Pictures\images.jpg"/>
          <p:cNvPicPr>
            <a:picLocks noGrp="1" noChangeAspect="1" noChangeArrowheads="1"/>
          </p:cNvPicPr>
          <p:nvPr>
            <p:ph idx="1"/>
          </p:nvPr>
        </p:nvPicPr>
        <p:blipFill>
          <a:blip r:embed="rId2" cstate="print"/>
          <a:srcRect/>
          <a:stretch>
            <a:fillRect/>
          </a:stretch>
        </p:blipFill>
        <p:spPr bwMode="auto">
          <a:xfrm>
            <a:off x="2500298" y="1857364"/>
            <a:ext cx="4643470" cy="37862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1600</Words>
  <Application>Microsoft Office PowerPoint</Application>
  <PresentationFormat>عرض على الشاشة (3:4)‏</PresentationFormat>
  <Paragraphs>222</Paragraphs>
  <Slides>70</Slides>
  <Notes>1</Notes>
  <HiddenSlides>0</HiddenSlides>
  <MMClips>0</MMClips>
  <ScaleCrop>false</ScaleCrop>
  <HeadingPairs>
    <vt:vector size="4" baseType="variant">
      <vt:variant>
        <vt:lpstr>سمة</vt:lpstr>
      </vt:variant>
      <vt:variant>
        <vt:i4>1</vt:i4>
      </vt:variant>
      <vt:variant>
        <vt:lpstr>عناوين الشرائح</vt:lpstr>
      </vt:variant>
      <vt:variant>
        <vt:i4>70</vt:i4>
      </vt:variant>
    </vt:vector>
  </HeadingPairs>
  <TitlesOfParts>
    <vt:vector size="71" baseType="lpstr">
      <vt:lpstr>سمة Office</vt:lpstr>
      <vt:lpstr>Cattle Management     Cattle track Class -----------------------------------Mammals   Order----------------------------------Ungulates  Family----------------------------------Bovidae   Genus----------------------------------Bos </vt:lpstr>
      <vt:lpstr>الشريحة 2</vt:lpstr>
      <vt:lpstr>الشريحة 3</vt:lpstr>
      <vt:lpstr>Udder of cow(4 teat)</vt:lpstr>
      <vt:lpstr>Udder of cow(4 teat)</vt:lpstr>
      <vt:lpstr>Nipples teat on scrotum of ox</vt:lpstr>
      <vt:lpstr>Milking cow</vt:lpstr>
      <vt:lpstr>Working cow</vt:lpstr>
      <vt:lpstr>Beef cattle</vt:lpstr>
      <vt:lpstr>الشريحة 10</vt:lpstr>
      <vt:lpstr>الشريحة 11</vt:lpstr>
      <vt:lpstr>الشريحة 12</vt:lpstr>
      <vt:lpstr>Bull calf :-male from birth until one year old . </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Milk vein</vt:lpstr>
      <vt:lpstr>الشريحة 24</vt:lpstr>
      <vt:lpstr>الشريحة 25</vt:lpstr>
      <vt:lpstr>الشريحة 26</vt:lpstr>
      <vt:lpstr>الشريحة 27</vt:lpstr>
      <vt:lpstr>Holstein-Friesian</vt:lpstr>
      <vt:lpstr>Holstein-Friesian</vt:lpstr>
      <vt:lpstr>2-The Jersey</vt:lpstr>
      <vt:lpstr>Jersey Breed</vt:lpstr>
      <vt:lpstr>Jersey Breed</vt:lpstr>
      <vt:lpstr>3-The Ayr shire . </vt:lpstr>
      <vt:lpstr>Ayr shire Breed</vt:lpstr>
      <vt:lpstr>Ayr shire Breed</vt:lpstr>
      <vt:lpstr>4-The Brown Swiss</vt:lpstr>
      <vt:lpstr>Brown Swiss Breed</vt:lpstr>
      <vt:lpstr>Brown Swiss Breed</vt:lpstr>
      <vt:lpstr>Type of Iraqi cows</vt:lpstr>
      <vt:lpstr>Dairy Cattle Management</vt:lpstr>
      <vt:lpstr>Calf hood management phase </vt:lpstr>
      <vt:lpstr>b-Cut the umbilical cord . </vt:lpstr>
      <vt:lpstr>Cut the umbilical cord </vt:lpstr>
      <vt:lpstr>c-Drying the body</vt:lpstr>
      <vt:lpstr>Drying the body</vt:lpstr>
      <vt:lpstr>Drying the body</vt:lpstr>
      <vt:lpstr>d-Claws trim . </vt:lpstr>
      <vt:lpstr>الشريحة 48</vt:lpstr>
      <vt:lpstr>The pre-mature phase</vt:lpstr>
      <vt:lpstr>Sign of estrus cycle</vt:lpstr>
      <vt:lpstr>Sign of pregnancy in cattle   </vt:lpstr>
      <vt:lpstr> The Maturity phase</vt:lpstr>
      <vt:lpstr>The Milking</vt:lpstr>
      <vt:lpstr>How draining pregnant cow </vt:lpstr>
      <vt:lpstr>Management of the adult Bulls</vt:lpstr>
      <vt:lpstr>Beef cattle   </vt:lpstr>
      <vt:lpstr>Cattle temperate and moderate cold</vt:lpstr>
      <vt:lpstr>The Aberdeen-Angus breed </vt:lpstr>
      <vt:lpstr> *His native in  middle British . * The average weight of male (850)kg and female(700)kg.  *The common color is Red while the back ,lower abdomen&amp;</vt:lpstr>
      <vt:lpstr>Shorthorn breeds   *His native in eastern British .  * The average weight of male (880-950)kg and female(700)kg.   *The common color is red&amp; white or mixture(mosaic</vt:lpstr>
      <vt:lpstr>5-Sharolais breeds  </vt:lpstr>
      <vt:lpstr>الشريحة 62</vt:lpstr>
      <vt:lpstr>  Second :-The Dual –purpose  cattle  </vt:lpstr>
      <vt:lpstr>2-Normandy France breed s </vt:lpstr>
      <vt:lpstr>3-The Monbelard France breeds    </vt:lpstr>
      <vt:lpstr>الشريحة 66</vt:lpstr>
      <vt:lpstr>Third:-Asian cattle</vt:lpstr>
      <vt:lpstr>2-The Gir breeds                           </vt:lpstr>
      <vt:lpstr> Fourth:- African cattle.</vt:lpstr>
      <vt:lpstr> 2-Dama breeds . </vt:lpstr>
    </vt:vector>
  </TitlesOfParts>
  <Company>By DR.Ahmed Saker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Cattle Management   Cattle track Class -----------------------------------Mammals   Order----------------------------------Ungulates  Family--------------------------------Bovidae   Genus-----------------------------------Bos </dc:title>
  <dc:creator>computer</dc:creator>
  <cp:lastModifiedBy>computer</cp:lastModifiedBy>
  <cp:revision>105</cp:revision>
  <dcterms:created xsi:type="dcterms:W3CDTF">2015-02-18T16:59:04Z</dcterms:created>
  <dcterms:modified xsi:type="dcterms:W3CDTF">2015-03-10T19:37:34Z</dcterms:modified>
</cp:coreProperties>
</file>